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5" r:id="rId7"/>
    <p:sldId id="263" r:id="rId8"/>
    <p:sldId id="286" r:id="rId9"/>
    <p:sldId id="287" r:id="rId10"/>
    <p:sldId id="288" r:id="rId11"/>
    <p:sldId id="289" r:id="rId12"/>
    <p:sldId id="290" r:id="rId13"/>
    <p:sldId id="291" r:id="rId14"/>
    <p:sldId id="267" r:id="rId15"/>
    <p:sldId id="268" r:id="rId16"/>
    <p:sldId id="269" r:id="rId17"/>
    <p:sldId id="276" r:id="rId18"/>
    <p:sldId id="277" r:id="rId19"/>
    <p:sldId id="274" r:id="rId20"/>
    <p:sldId id="278" r:id="rId21"/>
    <p:sldId id="292" r:id="rId22"/>
    <p:sldId id="293" r:id="rId23"/>
    <p:sldId id="281" r:id="rId24"/>
    <p:sldId id="294" r:id="rId25"/>
    <p:sldId id="295" r:id="rId26"/>
    <p:sldId id="283" r:id="rId27"/>
    <p:sldId id="296" r:id="rId28"/>
    <p:sldId id="29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7F444D-8779-43A6-A7FA-685AB0A4B19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41717-6A2B-48FA-8374-08AF69282C11}" type="slidenum">
              <a:rPr lang="en-US" smtClean="0"/>
              <a:t>‹#›</a:t>
            </a:fld>
            <a:endParaRPr lang="en-US"/>
          </a:p>
        </p:txBody>
      </p:sp>
    </p:spTree>
    <p:extLst>
      <p:ext uri="{BB962C8B-B14F-4D97-AF65-F5344CB8AC3E}">
        <p14:creationId xmlns:p14="http://schemas.microsoft.com/office/powerpoint/2010/main" val="117598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F444D-8779-43A6-A7FA-685AB0A4B19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41717-6A2B-48FA-8374-08AF69282C11}" type="slidenum">
              <a:rPr lang="en-US" smtClean="0"/>
              <a:t>‹#›</a:t>
            </a:fld>
            <a:endParaRPr lang="en-US"/>
          </a:p>
        </p:txBody>
      </p:sp>
    </p:spTree>
    <p:extLst>
      <p:ext uri="{BB962C8B-B14F-4D97-AF65-F5344CB8AC3E}">
        <p14:creationId xmlns:p14="http://schemas.microsoft.com/office/powerpoint/2010/main" val="221734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F444D-8779-43A6-A7FA-685AB0A4B19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41717-6A2B-48FA-8374-08AF69282C11}" type="slidenum">
              <a:rPr lang="en-US" smtClean="0"/>
              <a:t>‹#›</a:t>
            </a:fld>
            <a:endParaRPr lang="en-US"/>
          </a:p>
        </p:txBody>
      </p:sp>
    </p:spTree>
    <p:extLst>
      <p:ext uri="{BB962C8B-B14F-4D97-AF65-F5344CB8AC3E}">
        <p14:creationId xmlns:p14="http://schemas.microsoft.com/office/powerpoint/2010/main" val="90235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7F444D-8779-43A6-A7FA-685AB0A4B19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41717-6A2B-48FA-8374-08AF69282C11}" type="slidenum">
              <a:rPr lang="en-US" smtClean="0"/>
              <a:t>‹#›</a:t>
            </a:fld>
            <a:endParaRPr lang="en-US"/>
          </a:p>
        </p:txBody>
      </p:sp>
    </p:spTree>
    <p:extLst>
      <p:ext uri="{BB962C8B-B14F-4D97-AF65-F5344CB8AC3E}">
        <p14:creationId xmlns:p14="http://schemas.microsoft.com/office/powerpoint/2010/main" val="175257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7F444D-8779-43A6-A7FA-685AB0A4B19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41717-6A2B-48FA-8374-08AF69282C11}" type="slidenum">
              <a:rPr lang="en-US" smtClean="0"/>
              <a:t>‹#›</a:t>
            </a:fld>
            <a:endParaRPr lang="en-US"/>
          </a:p>
        </p:txBody>
      </p:sp>
    </p:spTree>
    <p:extLst>
      <p:ext uri="{BB962C8B-B14F-4D97-AF65-F5344CB8AC3E}">
        <p14:creationId xmlns:p14="http://schemas.microsoft.com/office/powerpoint/2010/main" val="182621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7F444D-8779-43A6-A7FA-685AB0A4B19D}"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41717-6A2B-48FA-8374-08AF69282C11}" type="slidenum">
              <a:rPr lang="en-US" smtClean="0"/>
              <a:t>‹#›</a:t>
            </a:fld>
            <a:endParaRPr lang="en-US"/>
          </a:p>
        </p:txBody>
      </p:sp>
    </p:spTree>
    <p:extLst>
      <p:ext uri="{BB962C8B-B14F-4D97-AF65-F5344CB8AC3E}">
        <p14:creationId xmlns:p14="http://schemas.microsoft.com/office/powerpoint/2010/main" val="307919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7F444D-8779-43A6-A7FA-685AB0A4B19D}"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41717-6A2B-48FA-8374-08AF69282C11}" type="slidenum">
              <a:rPr lang="en-US" smtClean="0"/>
              <a:t>‹#›</a:t>
            </a:fld>
            <a:endParaRPr lang="en-US"/>
          </a:p>
        </p:txBody>
      </p:sp>
    </p:spTree>
    <p:extLst>
      <p:ext uri="{BB962C8B-B14F-4D97-AF65-F5344CB8AC3E}">
        <p14:creationId xmlns:p14="http://schemas.microsoft.com/office/powerpoint/2010/main" val="390980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7F444D-8779-43A6-A7FA-685AB0A4B19D}"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41717-6A2B-48FA-8374-08AF69282C11}" type="slidenum">
              <a:rPr lang="en-US" smtClean="0"/>
              <a:t>‹#›</a:t>
            </a:fld>
            <a:endParaRPr lang="en-US"/>
          </a:p>
        </p:txBody>
      </p:sp>
    </p:spTree>
    <p:extLst>
      <p:ext uri="{BB962C8B-B14F-4D97-AF65-F5344CB8AC3E}">
        <p14:creationId xmlns:p14="http://schemas.microsoft.com/office/powerpoint/2010/main" val="271350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F444D-8779-43A6-A7FA-685AB0A4B19D}"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A41717-6A2B-48FA-8374-08AF69282C11}" type="slidenum">
              <a:rPr lang="en-US" smtClean="0"/>
              <a:t>‹#›</a:t>
            </a:fld>
            <a:endParaRPr lang="en-US"/>
          </a:p>
        </p:txBody>
      </p:sp>
    </p:spTree>
    <p:extLst>
      <p:ext uri="{BB962C8B-B14F-4D97-AF65-F5344CB8AC3E}">
        <p14:creationId xmlns:p14="http://schemas.microsoft.com/office/powerpoint/2010/main" val="172746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7F444D-8779-43A6-A7FA-685AB0A4B19D}"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41717-6A2B-48FA-8374-08AF69282C11}" type="slidenum">
              <a:rPr lang="en-US" smtClean="0"/>
              <a:t>‹#›</a:t>
            </a:fld>
            <a:endParaRPr lang="en-US"/>
          </a:p>
        </p:txBody>
      </p:sp>
    </p:spTree>
    <p:extLst>
      <p:ext uri="{BB962C8B-B14F-4D97-AF65-F5344CB8AC3E}">
        <p14:creationId xmlns:p14="http://schemas.microsoft.com/office/powerpoint/2010/main" val="368142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7F444D-8779-43A6-A7FA-685AB0A4B19D}"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41717-6A2B-48FA-8374-08AF69282C11}" type="slidenum">
              <a:rPr lang="en-US" smtClean="0"/>
              <a:t>‹#›</a:t>
            </a:fld>
            <a:endParaRPr lang="en-US"/>
          </a:p>
        </p:txBody>
      </p:sp>
    </p:spTree>
    <p:extLst>
      <p:ext uri="{BB962C8B-B14F-4D97-AF65-F5344CB8AC3E}">
        <p14:creationId xmlns:p14="http://schemas.microsoft.com/office/powerpoint/2010/main" val="269732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F444D-8779-43A6-A7FA-685AB0A4B19D}" type="datetimeFigureOut">
              <a:rPr lang="en-US" smtClean="0"/>
              <a:t>10/29/2020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41717-6A2B-48FA-8374-08AF69282C11}" type="slidenum">
              <a:rPr lang="en-US" smtClean="0"/>
              <a:t>‹#›</a:t>
            </a:fld>
            <a:endParaRPr lang="en-US"/>
          </a:p>
        </p:txBody>
      </p:sp>
    </p:spTree>
    <p:extLst>
      <p:ext uri="{BB962C8B-B14F-4D97-AF65-F5344CB8AC3E}">
        <p14:creationId xmlns:p14="http://schemas.microsoft.com/office/powerpoint/2010/main" val="221359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0"/>
            <a:ext cx="8948854" cy="6858000"/>
          </a:xfrm>
          <a:prstGeom prst="rect">
            <a:avLst/>
          </a:prstGeom>
        </p:spPr>
      </p:pic>
      <p:sp>
        <p:nvSpPr>
          <p:cNvPr id="4" name="Right Arrow 3"/>
          <p:cNvSpPr/>
          <p:nvPr/>
        </p:nvSpPr>
        <p:spPr>
          <a:xfrm>
            <a:off x="8382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42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3858"/>
            <a:ext cx="8948854" cy="6858000"/>
          </a:xfrm>
          <a:prstGeom prst="rect">
            <a:avLst/>
          </a:prstGeom>
        </p:spPr>
      </p:pic>
      <p:sp>
        <p:nvSpPr>
          <p:cNvPr id="2" name="Right Arrow 1"/>
          <p:cNvSpPr/>
          <p:nvPr/>
        </p:nvSpPr>
        <p:spPr>
          <a:xfrm rot="10164957">
            <a:off x="5674629" y="1080174"/>
            <a:ext cx="1020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00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3858"/>
            <a:ext cx="8948854" cy="6858000"/>
          </a:xfrm>
          <a:prstGeom prst="rect">
            <a:avLst/>
          </a:prstGeom>
        </p:spPr>
      </p:pic>
      <p:pic>
        <p:nvPicPr>
          <p:cNvPr id="3" name="Picture 2"/>
          <p:cNvPicPr>
            <a:picLocks noChangeAspect="1"/>
          </p:cNvPicPr>
          <p:nvPr/>
        </p:nvPicPr>
        <p:blipFill>
          <a:blip r:embed="rId3"/>
          <a:stretch>
            <a:fillRect/>
          </a:stretch>
        </p:blipFill>
        <p:spPr>
          <a:xfrm>
            <a:off x="4343400" y="1905000"/>
            <a:ext cx="3486150" cy="3352800"/>
          </a:xfrm>
          <a:prstGeom prst="rect">
            <a:avLst/>
          </a:prstGeom>
        </p:spPr>
      </p:pic>
      <p:sp>
        <p:nvSpPr>
          <p:cNvPr id="2" name="Right Arrow 1"/>
          <p:cNvSpPr/>
          <p:nvPr/>
        </p:nvSpPr>
        <p:spPr>
          <a:xfrm rot="10164957">
            <a:off x="6589029" y="4683594"/>
            <a:ext cx="1020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571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 y="0"/>
            <a:ext cx="8948854" cy="6858000"/>
          </a:xfrm>
          <a:prstGeom prst="rect">
            <a:avLst/>
          </a:prstGeom>
        </p:spPr>
      </p:pic>
      <p:sp>
        <p:nvSpPr>
          <p:cNvPr id="2" name="Right Arrow 1"/>
          <p:cNvSpPr/>
          <p:nvPr/>
        </p:nvSpPr>
        <p:spPr>
          <a:xfrm rot="10164957">
            <a:off x="797829" y="5347373"/>
            <a:ext cx="1020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801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948854" cy="6858000"/>
          </a:xfrm>
          <a:prstGeom prst="rect">
            <a:avLst/>
          </a:prstGeom>
        </p:spPr>
      </p:pic>
      <p:sp>
        <p:nvSpPr>
          <p:cNvPr id="5" name="Right Arrow 4"/>
          <p:cNvSpPr/>
          <p:nvPr/>
        </p:nvSpPr>
        <p:spPr>
          <a:xfrm>
            <a:off x="685800" y="2819400"/>
            <a:ext cx="3264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 place on simulation sheet</a:t>
            </a:r>
          </a:p>
        </p:txBody>
      </p:sp>
      <p:sp>
        <p:nvSpPr>
          <p:cNvPr id="6" name="Right Arrow 5"/>
          <p:cNvSpPr/>
          <p:nvPr/>
        </p:nvSpPr>
        <p:spPr>
          <a:xfrm rot="20056062">
            <a:off x="2063314" y="3931660"/>
            <a:ext cx="24262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 double click</a:t>
            </a:r>
          </a:p>
        </p:txBody>
      </p:sp>
      <p:pic>
        <p:nvPicPr>
          <p:cNvPr id="8" name="Picture 7" descr="Graphical user interface, application, PowerPoint&#10;&#10;Description automatically generated">
            <a:extLst>
              <a:ext uri="{FF2B5EF4-FFF2-40B4-BE49-F238E27FC236}">
                <a16:creationId xmlns:a16="http://schemas.microsoft.com/office/drawing/2014/main" id="{C9337056-9129-415D-85C3-63CBCE8FB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607" y="990600"/>
            <a:ext cx="2197624" cy="4876800"/>
          </a:xfrm>
          <a:prstGeom prst="rect">
            <a:avLst/>
          </a:prstGeom>
        </p:spPr>
      </p:pic>
      <p:sp>
        <p:nvSpPr>
          <p:cNvPr id="3" name="Right Arrow 2"/>
          <p:cNvSpPr/>
          <p:nvPr/>
        </p:nvSpPr>
        <p:spPr>
          <a:xfrm rot="1796169">
            <a:off x="5923056" y="43857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 name="Right Arrow 3"/>
          <p:cNvSpPr/>
          <p:nvPr/>
        </p:nvSpPr>
        <p:spPr>
          <a:xfrm rot="976366">
            <a:off x="4109022" y="1991445"/>
            <a:ext cx="367824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 choose “equilibrium reactor”</a:t>
            </a:r>
          </a:p>
        </p:txBody>
      </p:sp>
    </p:spTree>
    <p:extLst>
      <p:ext uri="{BB962C8B-B14F-4D97-AF65-F5344CB8AC3E}">
        <p14:creationId xmlns:p14="http://schemas.microsoft.com/office/powerpoint/2010/main" val="286312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37882" y="914400"/>
            <a:ext cx="7591425" cy="4972050"/>
          </a:xfrm>
          <a:prstGeom prst="rect">
            <a:avLst/>
          </a:prstGeom>
        </p:spPr>
      </p:pic>
      <p:sp>
        <p:nvSpPr>
          <p:cNvPr id="2" name="Right Arrow 1"/>
          <p:cNvSpPr/>
          <p:nvPr/>
        </p:nvSpPr>
        <p:spPr>
          <a:xfrm>
            <a:off x="837882" y="1968749"/>
            <a:ext cx="257892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Name an inlet stream</a:t>
            </a:r>
          </a:p>
        </p:txBody>
      </p:sp>
      <p:sp>
        <p:nvSpPr>
          <p:cNvPr id="4" name="Right Arrow 3"/>
          <p:cNvSpPr/>
          <p:nvPr/>
        </p:nvSpPr>
        <p:spPr>
          <a:xfrm rot="2514331">
            <a:off x="124795" y="3608180"/>
            <a:ext cx="262425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Name an energy stream</a:t>
            </a:r>
          </a:p>
        </p:txBody>
      </p:sp>
      <p:sp>
        <p:nvSpPr>
          <p:cNvPr id="5" name="Right Arrow 4"/>
          <p:cNvSpPr/>
          <p:nvPr/>
        </p:nvSpPr>
        <p:spPr>
          <a:xfrm rot="21169882" flipH="1">
            <a:off x="5810865" y="2522733"/>
            <a:ext cx="270537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Name a vapor stream</a:t>
            </a:r>
          </a:p>
        </p:txBody>
      </p:sp>
      <p:sp>
        <p:nvSpPr>
          <p:cNvPr id="6" name="Right Arrow 5"/>
          <p:cNvSpPr/>
          <p:nvPr/>
        </p:nvSpPr>
        <p:spPr>
          <a:xfrm rot="20255492" flipH="1">
            <a:off x="6019800" y="3908081"/>
            <a:ext cx="28773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Name a liquid (stream</a:t>
            </a:r>
          </a:p>
        </p:txBody>
      </p:sp>
      <p:sp>
        <p:nvSpPr>
          <p:cNvPr id="3" name="Right Arrow 2"/>
          <p:cNvSpPr/>
          <p:nvPr/>
        </p:nvSpPr>
        <p:spPr>
          <a:xfrm rot="2132238">
            <a:off x="729996" y="71773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last</a:t>
            </a:r>
          </a:p>
        </p:txBody>
      </p:sp>
    </p:spTree>
    <p:extLst>
      <p:ext uri="{BB962C8B-B14F-4D97-AF65-F5344CB8AC3E}">
        <p14:creationId xmlns:p14="http://schemas.microsoft.com/office/powerpoint/2010/main" val="3365943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457200"/>
            <a:ext cx="7591425" cy="4972050"/>
          </a:xfrm>
          <a:prstGeom prst="rect">
            <a:avLst/>
          </a:prstGeom>
        </p:spPr>
      </p:pic>
      <p:sp>
        <p:nvSpPr>
          <p:cNvPr id="2" name="Right Arrow 1"/>
          <p:cNvSpPr/>
          <p:nvPr/>
        </p:nvSpPr>
        <p:spPr>
          <a:xfrm rot="20800290">
            <a:off x="1642886" y="12863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2149337">
            <a:off x="6532484" y="12863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5943600"/>
            <a:ext cx="5393208" cy="369332"/>
          </a:xfrm>
          <a:prstGeom prst="rect">
            <a:avLst/>
          </a:prstGeom>
          <a:noFill/>
        </p:spPr>
        <p:txBody>
          <a:bodyPr wrap="none" rtlCol="0">
            <a:spAutoFit/>
          </a:bodyPr>
          <a:lstStyle/>
          <a:p>
            <a:r>
              <a:rPr lang="en-US" dirty="0"/>
              <a:t>Designate the reaction(s) that takes place in the reactor</a:t>
            </a:r>
          </a:p>
        </p:txBody>
      </p:sp>
      <p:sp>
        <p:nvSpPr>
          <p:cNvPr id="7" name="Right Arrow 6"/>
          <p:cNvSpPr/>
          <p:nvPr/>
        </p:nvSpPr>
        <p:spPr>
          <a:xfrm rot="322613">
            <a:off x="7183354" y="25803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last</a:t>
            </a:r>
          </a:p>
        </p:txBody>
      </p:sp>
    </p:spTree>
    <p:extLst>
      <p:ext uri="{BB962C8B-B14F-4D97-AF65-F5344CB8AC3E}">
        <p14:creationId xmlns:p14="http://schemas.microsoft.com/office/powerpoint/2010/main" val="261183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5446" y="170909"/>
            <a:ext cx="7689984" cy="5893261"/>
          </a:xfrm>
          <a:prstGeom prst="rect">
            <a:avLst/>
          </a:prstGeom>
        </p:spPr>
      </p:pic>
      <p:sp>
        <p:nvSpPr>
          <p:cNvPr id="2" name="Right Arrow 1"/>
          <p:cNvSpPr/>
          <p:nvPr/>
        </p:nvSpPr>
        <p:spPr>
          <a:xfrm>
            <a:off x="2514600" y="236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0800000">
            <a:off x="5334000" y="17739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6096000"/>
            <a:ext cx="7900988" cy="646331"/>
          </a:xfrm>
          <a:prstGeom prst="rect">
            <a:avLst/>
          </a:prstGeom>
          <a:noFill/>
        </p:spPr>
        <p:txBody>
          <a:bodyPr wrap="square" rtlCol="0">
            <a:spAutoFit/>
          </a:bodyPr>
          <a:lstStyle/>
          <a:p>
            <a:r>
              <a:rPr lang="en-US" dirty="0"/>
              <a:t>Set conditions on in/out streams: T, P, flow in (use some basis like 1 </a:t>
            </a:r>
            <a:r>
              <a:rPr lang="en-US" dirty="0" err="1"/>
              <a:t>kgmole</a:t>
            </a:r>
            <a:r>
              <a:rPr lang="en-US" dirty="0"/>
              <a:t>/</a:t>
            </a:r>
            <a:r>
              <a:rPr lang="en-US" dirty="0" err="1"/>
              <a:t>hr</a:t>
            </a:r>
            <a:r>
              <a:rPr lang="en-US" dirty="0"/>
              <a:t>), composition in. Set T and P out. HYSYS will compute the compositions for “Vapor”.</a:t>
            </a:r>
          </a:p>
        </p:txBody>
      </p:sp>
    </p:spTree>
    <p:extLst>
      <p:ext uri="{BB962C8B-B14F-4D97-AF65-F5344CB8AC3E}">
        <p14:creationId xmlns:p14="http://schemas.microsoft.com/office/powerpoint/2010/main" val="373890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23">
            <a:extLst>
              <a:ext uri="{FF2B5EF4-FFF2-40B4-BE49-F238E27FC236}">
                <a16:creationId xmlns:a16="http://schemas.microsoft.com/office/drawing/2014/main" id="{0C0DD82F-3A88-4A24-A952-26CE858362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412332" y="857250"/>
            <a:ext cx="2318147" cy="5143500"/>
          </a:xfrm>
          <a:prstGeom prst="rect">
            <a:avLst/>
          </a:prstGeom>
        </p:spPr>
      </p:pic>
      <p:sp>
        <p:nvSpPr>
          <p:cNvPr id="2" name="Right Arrow 2">
            <a:extLst>
              <a:ext uri="{FF2B5EF4-FFF2-40B4-BE49-F238E27FC236}">
                <a16:creationId xmlns:a16="http://schemas.microsoft.com/office/drawing/2014/main" id="{AC3F9B7F-3F05-40F3-A0A6-6B72E196A93F}"/>
              </a:ext>
            </a:extLst>
          </p:cNvPr>
          <p:cNvSpPr/>
          <p:nvPr/>
        </p:nvSpPr>
        <p:spPr>
          <a:xfrm rot="1796169">
            <a:off x="2646456" y="341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Right Arrow 3">
            <a:extLst>
              <a:ext uri="{FF2B5EF4-FFF2-40B4-BE49-F238E27FC236}">
                <a16:creationId xmlns:a16="http://schemas.microsoft.com/office/drawing/2014/main" id="{76059E34-583D-49E0-A691-2DAAFB41F987}"/>
              </a:ext>
            </a:extLst>
          </p:cNvPr>
          <p:cNvSpPr/>
          <p:nvPr/>
        </p:nvSpPr>
        <p:spPr>
          <a:xfrm rot="976366">
            <a:off x="1152916" y="1572435"/>
            <a:ext cx="367824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 choose “spreadsheet”</a:t>
            </a:r>
          </a:p>
        </p:txBody>
      </p:sp>
    </p:spTree>
    <p:extLst>
      <p:ext uri="{BB962C8B-B14F-4D97-AF65-F5344CB8AC3E}">
        <p14:creationId xmlns:p14="http://schemas.microsoft.com/office/powerpoint/2010/main" val="62679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24">
            <a:extLst>
              <a:ext uri="{FF2B5EF4-FFF2-40B4-BE49-F238E27FC236}">
                <a16:creationId xmlns:a16="http://schemas.microsoft.com/office/drawing/2014/main" id="{0EAC3851-D849-40D5-8D11-4AE22D2582A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5510" y="857250"/>
            <a:ext cx="8611790" cy="5143500"/>
          </a:xfrm>
          <a:prstGeom prst="rect">
            <a:avLst/>
          </a:prstGeom>
        </p:spPr>
      </p:pic>
    </p:spTree>
    <p:extLst>
      <p:ext uri="{BB962C8B-B14F-4D97-AF65-F5344CB8AC3E}">
        <p14:creationId xmlns:p14="http://schemas.microsoft.com/office/powerpoint/2010/main" val="397866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28937"/>
            <a:ext cx="7696200" cy="5898022"/>
          </a:xfrm>
          <a:prstGeom prst="rect">
            <a:avLst/>
          </a:prstGeom>
        </p:spPr>
      </p:pic>
      <p:sp>
        <p:nvSpPr>
          <p:cNvPr id="2" name="Right Arrow 1"/>
          <p:cNvSpPr/>
          <p:nvPr/>
        </p:nvSpPr>
        <p:spPr>
          <a:xfrm>
            <a:off x="7239000" y="27828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 name="TextBox 3"/>
          <p:cNvSpPr txBox="1"/>
          <p:nvPr/>
        </p:nvSpPr>
        <p:spPr>
          <a:xfrm>
            <a:off x="838200" y="6042705"/>
            <a:ext cx="7696200" cy="646331"/>
          </a:xfrm>
          <a:prstGeom prst="rect">
            <a:avLst/>
          </a:prstGeom>
          <a:noFill/>
        </p:spPr>
        <p:txBody>
          <a:bodyPr wrap="square" rtlCol="0">
            <a:spAutoFit/>
          </a:bodyPr>
          <a:lstStyle/>
          <a:p>
            <a:r>
              <a:rPr lang="en-US" dirty="0"/>
              <a:t>Click on the Spreadsheet icon and drop it on the </a:t>
            </a:r>
            <a:r>
              <a:rPr lang="en-US" dirty="0" err="1"/>
              <a:t>Flowsheet</a:t>
            </a:r>
            <a:r>
              <a:rPr lang="en-US" dirty="0"/>
              <a:t>. Next, double click on the spreadsheet to open it then on the reactor (ERV-100) to open it.</a:t>
            </a:r>
          </a:p>
        </p:txBody>
      </p:sp>
      <p:sp>
        <p:nvSpPr>
          <p:cNvPr id="6" name="Right Arrow 5"/>
          <p:cNvSpPr/>
          <p:nvPr/>
        </p:nvSpPr>
        <p:spPr>
          <a:xfrm rot="1463993">
            <a:off x="4277160" y="1004882"/>
            <a:ext cx="20185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double click</a:t>
            </a:r>
          </a:p>
        </p:txBody>
      </p:sp>
      <p:sp>
        <p:nvSpPr>
          <p:cNvPr id="8" name="Right Arrow 7"/>
          <p:cNvSpPr/>
          <p:nvPr/>
        </p:nvSpPr>
        <p:spPr>
          <a:xfrm rot="19734247">
            <a:off x="2830263" y="3480649"/>
            <a:ext cx="186487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double click</a:t>
            </a:r>
          </a:p>
        </p:txBody>
      </p:sp>
    </p:spTree>
    <p:extLst>
      <p:ext uri="{BB962C8B-B14F-4D97-AF65-F5344CB8AC3E}">
        <p14:creationId xmlns:p14="http://schemas.microsoft.com/office/powerpoint/2010/main" val="2236307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8948855" cy="6858000"/>
          </a:xfrm>
          <a:prstGeom prst="rect">
            <a:avLst/>
          </a:prstGeom>
        </p:spPr>
      </p:pic>
      <p:sp>
        <p:nvSpPr>
          <p:cNvPr id="2" name="Right Arrow 1"/>
          <p:cNvSpPr/>
          <p:nvPr/>
        </p:nvSpPr>
        <p:spPr>
          <a:xfrm rot="19735200">
            <a:off x="3712465" y="23112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a:t>
            </a:r>
          </a:p>
        </p:txBody>
      </p:sp>
      <p:sp>
        <p:nvSpPr>
          <p:cNvPr id="4" name="Right Arrow 3"/>
          <p:cNvSpPr/>
          <p:nvPr/>
        </p:nvSpPr>
        <p:spPr>
          <a:xfrm rot="16200000">
            <a:off x="210312" y="1999488"/>
            <a:ext cx="11308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Second</a:t>
            </a:r>
          </a:p>
        </p:txBody>
      </p:sp>
    </p:spTree>
    <p:extLst>
      <p:ext uri="{BB962C8B-B14F-4D97-AF65-F5344CB8AC3E}">
        <p14:creationId xmlns:p14="http://schemas.microsoft.com/office/powerpoint/2010/main" val="347317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27">
            <a:extLst>
              <a:ext uri="{FF2B5EF4-FFF2-40B4-BE49-F238E27FC236}">
                <a16:creationId xmlns:a16="http://schemas.microsoft.com/office/drawing/2014/main" id="{1918113B-8C30-4812-B166-1496E5DDC6C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54831" y="857250"/>
            <a:ext cx="8034338" cy="5143500"/>
          </a:xfrm>
          <a:prstGeom prst="rect">
            <a:avLst/>
          </a:prstGeom>
        </p:spPr>
      </p:pic>
    </p:spTree>
    <p:extLst>
      <p:ext uri="{BB962C8B-B14F-4D97-AF65-F5344CB8AC3E}">
        <p14:creationId xmlns:p14="http://schemas.microsoft.com/office/powerpoint/2010/main" val="164909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29">
            <a:extLst>
              <a:ext uri="{FF2B5EF4-FFF2-40B4-BE49-F238E27FC236}">
                <a16:creationId xmlns:a16="http://schemas.microsoft.com/office/drawing/2014/main" id="{2565107D-3C6D-493C-8DB2-8FEE113EBF2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00100" y="857250"/>
            <a:ext cx="7543800" cy="5143500"/>
          </a:xfrm>
          <a:prstGeom prst="rect">
            <a:avLst/>
          </a:prstGeom>
        </p:spPr>
      </p:pic>
    </p:spTree>
    <p:extLst>
      <p:ext uri="{BB962C8B-B14F-4D97-AF65-F5344CB8AC3E}">
        <p14:creationId xmlns:p14="http://schemas.microsoft.com/office/powerpoint/2010/main" val="2738899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30">
            <a:extLst>
              <a:ext uri="{FF2B5EF4-FFF2-40B4-BE49-F238E27FC236}">
                <a16:creationId xmlns:a16="http://schemas.microsoft.com/office/drawing/2014/main" id="{69959627-A090-4CCD-AD9A-3ED9218512A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5510" y="857250"/>
            <a:ext cx="8611790" cy="5143500"/>
          </a:xfrm>
          <a:prstGeom prst="rect">
            <a:avLst/>
          </a:prstGeom>
        </p:spPr>
      </p:pic>
      <p:sp>
        <p:nvSpPr>
          <p:cNvPr id="2" name="Right Arrow 1">
            <a:extLst>
              <a:ext uri="{FF2B5EF4-FFF2-40B4-BE49-F238E27FC236}">
                <a16:creationId xmlns:a16="http://schemas.microsoft.com/office/drawing/2014/main" id="{A1325511-A472-4875-A8F6-5DCD0490BA31}"/>
              </a:ext>
            </a:extLst>
          </p:cNvPr>
          <p:cNvSpPr/>
          <p:nvPr/>
        </p:nvSpPr>
        <p:spPr>
          <a:xfrm rot="20640000" flipH="1">
            <a:off x="2164256" y="3204529"/>
            <a:ext cx="42574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drag</a:t>
            </a:r>
          </a:p>
        </p:txBody>
      </p:sp>
    </p:spTree>
    <p:extLst>
      <p:ext uri="{BB962C8B-B14F-4D97-AF65-F5344CB8AC3E}">
        <p14:creationId xmlns:p14="http://schemas.microsoft.com/office/powerpoint/2010/main" val="2536163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32">
            <a:extLst>
              <a:ext uri="{FF2B5EF4-FFF2-40B4-BE49-F238E27FC236}">
                <a16:creationId xmlns:a16="http://schemas.microsoft.com/office/drawing/2014/main" id="{5D8886B9-9ED8-43E7-8988-2F0EB367B7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04800" y="457200"/>
            <a:ext cx="8611790" cy="5143500"/>
          </a:xfrm>
          <a:prstGeom prst="rect">
            <a:avLst/>
          </a:prstGeom>
        </p:spPr>
      </p:pic>
      <p:sp>
        <p:nvSpPr>
          <p:cNvPr id="6" name="Right Arrow 1">
            <a:extLst>
              <a:ext uri="{FF2B5EF4-FFF2-40B4-BE49-F238E27FC236}">
                <a16:creationId xmlns:a16="http://schemas.microsoft.com/office/drawing/2014/main" id="{235432A1-2D69-4C59-957C-EACDBC9F8118}"/>
              </a:ext>
            </a:extLst>
          </p:cNvPr>
          <p:cNvSpPr/>
          <p:nvPr/>
        </p:nvSpPr>
        <p:spPr>
          <a:xfrm rot="492129" flipH="1">
            <a:off x="1096303" y="2354184"/>
            <a:ext cx="990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Right Arrow 4">
            <a:extLst>
              <a:ext uri="{FF2B5EF4-FFF2-40B4-BE49-F238E27FC236}">
                <a16:creationId xmlns:a16="http://schemas.microsoft.com/office/drawing/2014/main" id="{3BEAF809-E748-4624-86FA-7F1333432BB3}"/>
              </a:ext>
            </a:extLst>
          </p:cNvPr>
          <p:cNvSpPr/>
          <p:nvPr/>
        </p:nvSpPr>
        <p:spPr>
          <a:xfrm rot="20392228" flipH="1">
            <a:off x="2490383" y="4200756"/>
            <a:ext cx="10283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4277814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C58E2A-BF4E-4559-8B8B-8071052E6302}"/>
              </a:ext>
            </a:extLst>
          </p:cNvPr>
          <p:cNvPicPr>
            <a:picLocks noChangeAspect="1"/>
          </p:cNvPicPr>
          <p:nvPr/>
        </p:nvPicPr>
        <p:blipFill>
          <a:blip r:embed="rId2"/>
          <a:stretch>
            <a:fillRect/>
          </a:stretch>
        </p:blipFill>
        <p:spPr>
          <a:xfrm>
            <a:off x="0" y="228600"/>
            <a:ext cx="9144000" cy="5461000"/>
          </a:xfrm>
          <a:prstGeom prst="rect">
            <a:avLst/>
          </a:prstGeom>
        </p:spPr>
      </p:pic>
      <p:sp>
        <p:nvSpPr>
          <p:cNvPr id="5" name="TextBox 4">
            <a:extLst>
              <a:ext uri="{FF2B5EF4-FFF2-40B4-BE49-F238E27FC236}">
                <a16:creationId xmlns:a16="http://schemas.microsoft.com/office/drawing/2014/main" id="{6054D02E-7E19-4567-821D-61419B1CB8FA}"/>
              </a:ext>
            </a:extLst>
          </p:cNvPr>
          <p:cNvSpPr txBox="1"/>
          <p:nvPr/>
        </p:nvSpPr>
        <p:spPr>
          <a:xfrm>
            <a:off x="38100" y="5791200"/>
            <a:ext cx="8763000" cy="923330"/>
          </a:xfrm>
          <a:prstGeom prst="rect">
            <a:avLst/>
          </a:prstGeom>
          <a:noFill/>
        </p:spPr>
        <p:txBody>
          <a:bodyPr wrap="square" rtlCol="0">
            <a:spAutoFit/>
          </a:bodyPr>
          <a:lstStyle/>
          <a:p>
            <a:r>
              <a:rPr lang="en-US" dirty="0"/>
              <a:t>We are going to add variables to a case study. With a case study, we can have HYSYS change to variables and repeatedly do the calculations to see the effect of the variable on the process.</a:t>
            </a:r>
          </a:p>
        </p:txBody>
      </p:sp>
      <p:sp>
        <p:nvSpPr>
          <p:cNvPr id="7" name="Right Arrow 1">
            <a:extLst>
              <a:ext uri="{FF2B5EF4-FFF2-40B4-BE49-F238E27FC236}">
                <a16:creationId xmlns:a16="http://schemas.microsoft.com/office/drawing/2014/main" id="{EE377BF1-D3A3-47BE-9C30-B2C3604C2D30}"/>
              </a:ext>
            </a:extLst>
          </p:cNvPr>
          <p:cNvSpPr/>
          <p:nvPr/>
        </p:nvSpPr>
        <p:spPr>
          <a:xfrm rot="20130450">
            <a:off x="5314236" y="179245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Right Arrow 1">
            <a:extLst>
              <a:ext uri="{FF2B5EF4-FFF2-40B4-BE49-F238E27FC236}">
                <a16:creationId xmlns:a16="http://schemas.microsoft.com/office/drawing/2014/main" id="{6C19501E-ADA2-4624-B4FB-57004B80220D}"/>
              </a:ext>
            </a:extLst>
          </p:cNvPr>
          <p:cNvSpPr/>
          <p:nvPr/>
        </p:nvSpPr>
        <p:spPr>
          <a:xfrm rot="20130450">
            <a:off x="5304710" y="30912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643093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33">
            <a:extLst>
              <a:ext uri="{FF2B5EF4-FFF2-40B4-BE49-F238E27FC236}">
                <a16:creationId xmlns:a16="http://schemas.microsoft.com/office/drawing/2014/main" id="{A6574FA6-BE54-43CC-AD38-721042892B3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64507"/>
            <a:ext cx="9144000" cy="3327797"/>
          </a:xfrm>
          <a:prstGeom prst="rect">
            <a:avLst/>
          </a:prstGeom>
        </p:spPr>
      </p:pic>
      <p:sp>
        <p:nvSpPr>
          <p:cNvPr id="2" name="Right Arrow 1">
            <a:extLst>
              <a:ext uri="{FF2B5EF4-FFF2-40B4-BE49-F238E27FC236}">
                <a16:creationId xmlns:a16="http://schemas.microsoft.com/office/drawing/2014/main" id="{AA4F9328-448F-43F1-A6A4-A04E8B77CCAD}"/>
              </a:ext>
            </a:extLst>
          </p:cNvPr>
          <p:cNvSpPr/>
          <p:nvPr/>
        </p:nvSpPr>
        <p:spPr>
          <a:xfrm>
            <a:off x="1381125" y="34777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Right Arrow 2">
            <a:extLst>
              <a:ext uri="{FF2B5EF4-FFF2-40B4-BE49-F238E27FC236}">
                <a16:creationId xmlns:a16="http://schemas.microsoft.com/office/drawing/2014/main" id="{52D54FA3-BCAD-47B9-91D1-408C9C90AD88}"/>
              </a:ext>
            </a:extLst>
          </p:cNvPr>
          <p:cNvSpPr/>
          <p:nvPr/>
        </p:nvSpPr>
        <p:spPr>
          <a:xfrm>
            <a:off x="3774567" y="44302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Right Arrow 3">
            <a:extLst>
              <a:ext uri="{FF2B5EF4-FFF2-40B4-BE49-F238E27FC236}">
                <a16:creationId xmlns:a16="http://schemas.microsoft.com/office/drawing/2014/main" id="{83306E1A-61F7-489A-93DD-B3AA8525B32A}"/>
              </a:ext>
            </a:extLst>
          </p:cNvPr>
          <p:cNvSpPr/>
          <p:nvPr/>
        </p:nvSpPr>
        <p:spPr>
          <a:xfrm>
            <a:off x="5867400" y="30205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TextBox 9">
            <a:extLst>
              <a:ext uri="{FF2B5EF4-FFF2-40B4-BE49-F238E27FC236}">
                <a16:creationId xmlns:a16="http://schemas.microsoft.com/office/drawing/2014/main" id="{EC03C807-F1F0-4C9A-BDDD-0DB01BCF759A}"/>
              </a:ext>
            </a:extLst>
          </p:cNvPr>
          <p:cNvSpPr txBox="1"/>
          <p:nvPr/>
        </p:nvSpPr>
        <p:spPr>
          <a:xfrm>
            <a:off x="1295400" y="5304741"/>
            <a:ext cx="6789938" cy="646331"/>
          </a:xfrm>
          <a:prstGeom prst="rect">
            <a:avLst/>
          </a:prstGeom>
          <a:noFill/>
        </p:spPr>
        <p:txBody>
          <a:bodyPr wrap="square" rtlCol="0">
            <a:spAutoFit/>
          </a:bodyPr>
          <a:lstStyle/>
          <a:p>
            <a:r>
              <a:rPr lang="en-US" dirty="0"/>
              <a:t>For the independent variable, click on “Vapor” then scroll down to “Temperature” then click add button. </a:t>
            </a:r>
          </a:p>
        </p:txBody>
      </p:sp>
    </p:spTree>
    <p:extLst>
      <p:ext uri="{BB962C8B-B14F-4D97-AF65-F5344CB8AC3E}">
        <p14:creationId xmlns:p14="http://schemas.microsoft.com/office/powerpoint/2010/main" val="22677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34">
            <a:extLst>
              <a:ext uri="{FF2B5EF4-FFF2-40B4-BE49-F238E27FC236}">
                <a16:creationId xmlns:a16="http://schemas.microsoft.com/office/drawing/2014/main" id="{893EFD59-17F5-4654-BE88-58FC7E70A35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64507"/>
            <a:ext cx="9144000" cy="3327797"/>
          </a:xfrm>
          <a:prstGeom prst="rect">
            <a:avLst/>
          </a:prstGeom>
        </p:spPr>
      </p:pic>
      <p:sp>
        <p:nvSpPr>
          <p:cNvPr id="2" name="Right Arrow 1">
            <a:extLst>
              <a:ext uri="{FF2B5EF4-FFF2-40B4-BE49-F238E27FC236}">
                <a16:creationId xmlns:a16="http://schemas.microsoft.com/office/drawing/2014/main" id="{608B8473-9B23-467A-BD28-F51057D35097}"/>
              </a:ext>
            </a:extLst>
          </p:cNvPr>
          <p:cNvSpPr/>
          <p:nvPr/>
        </p:nvSpPr>
        <p:spPr>
          <a:xfrm>
            <a:off x="1371600" y="33242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Right Arrow 2">
            <a:extLst>
              <a:ext uri="{FF2B5EF4-FFF2-40B4-BE49-F238E27FC236}">
                <a16:creationId xmlns:a16="http://schemas.microsoft.com/office/drawing/2014/main" id="{4974B7D8-2807-4F4B-8CAD-A04B098A12FC}"/>
              </a:ext>
            </a:extLst>
          </p:cNvPr>
          <p:cNvSpPr/>
          <p:nvPr/>
        </p:nvSpPr>
        <p:spPr>
          <a:xfrm>
            <a:off x="3745992" y="22574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Right Arrow 3">
            <a:extLst>
              <a:ext uri="{FF2B5EF4-FFF2-40B4-BE49-F238E27FC236}">
                <a16:creationId xmlns:a16="http://schemas.microsoft.com/office/drawing/2014/main" id="{8B0E83AE-08E4-440C-B96F-383351274E1B}"/>
              </a:ext>
            </a:extLst>
          </p:cNvPr>
          <p:cNvSpPr/>
          <p:nvPr/>
        </p:nvSpPr>
        <p:spPr>
          <a:xfrm>
            <a:off x="5667375" y="301104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TextBox 9">
            <a:extLst>
              <a:ext uri="{FF2B5EF4-FFF2-40B4-BE49-F238E27FC236}">
                <a16:creationId xmlns:a16="http://schemas.microsoft.com/office/drawing/2014/main" id="{BBD89879-3631-4922-90CD-56C1CDB89747}"/>
              </a:ext>
            </a:extLst>
          </p:cNvPr>
          <p:cNvSpPr txBox="1"/>
          <p:nvPr/>
        </p:nvSpPr>
        <p:spPr>
          <a:xfrm>
            <a:off x="381000" y="5304740"/>
            <a:ext cx="8382000" cy="1200329"/>
          </a:xfrm>
          <a:prstGeom prst="rect">
            <a:avLst/>
          </a:prstGeom>
          <a:noFill/>
        </p:spPr>
        <p:txBody>
          <a:bodyPr wrap="square" rtlCol="0">
            <a:spAutoFit/>
          </a:bodyPr>
          <a:lstStyle/>
          <a:p>
            <a:r>
              <a:rPr lang="en-US" dirty="0"/>
              <a:t>For the dependent variable, click on “SPRDSHT-1” then “A1” then add. Remember that the equilibrium constant is in cell A1 of the spreadsheet. You could also choose mole fractions of species you are interested in (think project 3) by choosing “vapor” (which is the outlet of the reactor) and finding “Master Comp Mole Frac”.</a:t>
            </a:r>
          </a:p>
        </p:txBody>
      </p:sp>
    </p:spTree>
    <p:extLst>
      <p:ext uri="{BB962C8B-B14F-4D97-AF65-F5344CB8AC3E}">
        <p14:creationId xmlns:p14="http://schemas.microsoft.com/office/powerpoint/2010/main" val="2036144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35">
            <a:extLst>
              <a:ext uri="{FF2B5EF4-FFF2-40B4-BE49-F238E27FC236}">
                <a16:creationId xmlns:a16="http://schemas.microsoft.com/office/drawing/2014/main" id="{79C9CBD1-048F-458D-9E96-6B5DB8BEF59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6105" y="170307"/>
            <a:ext cx="8611790" cy="5143500"/>
          </a:xfrm>
          <a:prstGeom prst="rect">
            <a:avLst/>
          </a:prstGeom>
        </p:spPr>
      </p:pic>
      <p:sp>
        <p:nvSpPr>
          <p:cNvPr id="10" name="TextBox 9">
            <a:extLst>
              <a:ext uri="{FF2B5EF4-FFF2-40B4-BE49-F238E27FC236}">
                <a16:creationId xmlns:a16="http://schemas.microsoft.com/office/drawing/2014/main" id="{46B1F325-E854-426E-84B3-4D67FE8F24ED}"/>
              </a:ext>
            </a:extLst>
          </p:cNvPr>
          <p:cNvSpPr txBox="1"/>
          <p:nvPr/>
        </p:nvSpPr>
        <p:spPr>
          <a:xfrm>
            <a:off x="1143000" y="5562600"/>
            <a:ext cx="7315200" cy="923330"/>
          </a:xfrm>
          <a:prstGeom prst="rect">
            <a:avLst/>
          </a:prstGeom>
          <a:noFill/>
        </p:spPr>
        <p:txBody>
          <a:bodyPr wrap="square" rtlCol="0">
            <a:spAutoFit/>
          </a:bodyPr>
          <a:lstStyle/>
          <a:p>
            <a:r>
              <a:rPr lang="en-US" dirty="0"/>
              <a:t>Now choose case study setup. Under “Start” choose the temperature you want the case study to start at – in this case 200 C. Then we want to end at 400 C, and we will choose an increment of 10 C. Finally, “Run”.</a:t>
            </a:r>
          </a:p>
        </p:txBody>
      </p:sp>
      <p:sp>
        <p:nvSpPr>
          <p:cNvPr id="16" name="Right Arrow 2">
            <a:extLst>
              <a:ext uri="{FF2B5EF4-FFF2-40B4-BE49-F238E27FC236}">
                <a16:creationId xmlns:a16="http://schemas.microsoft.com/office/drawing/2014/main" id="{F0B5BB86-FA13-4A85-802F-D1D169E7ADDB}"/>
              </a:ext>
            </a:extLst>
          </p:cNvPr>
          <p:cNvSpPr/>
          <p:nvPr/>
        </p:nvSpPr>
        <p:spPr>
          <a:xfrm>
            <a:off x="4355592" y="12679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0" name="Right Arrow 1">
            <a:extLst>
              <a:ext uri="{FF2B5EF4-FFF2-40B4-BE49-F238E27FC236}">
                <a16:creationId xmlns:a16="http://schemas.microsoft.com/office/drawing/2014/main" id="{CC221954-5A75-4532-8173-1DD9171C7512}"/>
              </a:ext>
            </a:extLst>
          </p:cNvPr>
          <p:cNvSpPr/>
          <p:nvPr/>
        </p:nvSpPr>
        <p:spPr>
          <a:xfrm>
            <a:off x="1219200" y="10186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2" name="Right Arrow 2">
            <a:extLst>
              <a:ext uri="{FF2B5EF4-FFF2-40B4-BE49-F238E27FC236}">
                <a16:creationId xmlns:a16="http://schemas.microsoft.com/office/drawing/2014/main" id="{8CB17ED0-CA30-4C1A-B802-D21162B7272F}"/>
              </a:ext>
            </a:extLst>
          </p:cNvPr>
          <p:cNvSpPr/>
          <p:nvPr/>
        </p:nvSpPr>
        <p:spPr>
          <a:xfrm rot="19605662">
            <a:off x="5009179" y="2215844"/>
            <a:ext cx="978408" cy="409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Right Arrow 2">
            <a:extLst>
              <a:ext uri="{FF2B5EF4-FFF2-40B4-BE49-F238E27FC236}">
                <a16:creationId xmlns:a16="http://schemas.microsoft.com/office/drawing/2014/main" id="{F16A3004-A682-444F-B2E3-F66102FEAFCF}"/>
              </a:ext>
            </a:extLst>
          </p:cNvPr>
          <p:cNvSpPr/>
          <p:nvPr/>
        </p:nvSpPr>
        <p:spPr>
          <a:xfrm rot="19605662">
            <a:off x="5618779" y="2215844"/>
            <a:ext cx="978408" cy="409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6" name="Right Arrow 2">
            <a:extLst>
              <a:ext uri="{FF2B5EF4-FFF2-40B4-BE49-F238E27FC236}">
                <a16:creationId xmlns:a16="http://schemas.microsoft.com/office/drawing/2014/main" id="{AA70A46B-5A3A-4E26-889D-DAF027BBEAB9}"/>
              </a:ext>
            </a:extLst>
          </p:cNvPr>
          <p:cNvSpPr/>
          <p:nvPr/>
        </p:nvSpPr>
        <p:spPr>
          <a:xfrm rot="19605662">
            <a:off x="6228379" y="2215844"/>
            <a:ext cx="978408" cy="409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376302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36">
            <a:extLst>
              <a:ext uri="{FF2B5EF4-FFF2-40B4-BE49-F238E27FC236}">
                <a16:creationId xmlns:a16="http://schemas.microsoft.com/office/drawing/2014/main" id="{4C24518B-70E3-45ED-AB7D-8FEDD93AE1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6105" y="857250"/>
            <a:ext cx="8611790" cy="5143500"/>
          </a:xfrm>
          <a:prstGeom prst="rect">
            <a:avLst/>
          </a:prstGeom>
        </p:spPr>
      </p:pic>
      <p:sp>
        <p:nvSpPr>
          <p:cNvPr id="2" name="Right Arrow 3">
            <a:extLst>
              <a:ext uri="{FF2B5EF4-FFF2-40B4-BE49-F238E27FC236}">
                <a16:creationId xmlns:a16="http://schemas.microsoft.com/office/drawing/2014/main" id="{C52CE8E6-4869-4E63-B548-3F5DE1D1C4BA}"/>
              </a:ext>
            </a:extLst>
          </p:cNvPr>
          <p:cNvSpPr/>
          <p:nvPr/>
        </p:nvSpPr>
        <p:spPr>
          <a:xfrm>
            <a:off x="1752600" y="1676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Right Arrow 3">
            <a:extLst>
              <a:ext uri="{FF2B5EF4-FFF2-40B4-BE49-F238E27FC236}">
                <a16:creationId xmlns:a16="http://schemas.microsoft.com/office/drawing/2014/main" id="{DA60FC7B-07D9-44E9-AEA0-9C755C959BBD}"/>
              </a:ext>
            </a:extLst>
          </p:cNvPr>
          <p:cNvSpPr/>
          <p:nvPr/>
        </p:nvSpPr>
        <p:spPr>
          <a:xfrm rot="19624956">
            <a:off x="3185953" y="22843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TextBox 9">
            <a:extLst>
              <a:ext uri="{FF2B5EF4-FFF2-40B4-BE49-F238E27FC236}">
                <a16:creationId xmlns:a16="http://schemas.microsoft.com/office/drawing/2014/main" id="{F7999320-7E73-4DF4-B565-135593D588C1}"/>
              </a:ext>
            </a:extLst>
          </p:cNvPr>
          <p:cNvSpPr txBox="1"/>
          <p:nvPr/>
        </p:nvSpPr>
        <p:spPr>
          <a:xfrm>
            <a:off x="838200" y="6172200"/>
            <a:ext cx="7315200" cy="369332"/>
          </a:xfrm>
          <a:prstGeom prst="rect">
            <a:avLst/>
          </a:prstGeom>
          <a:noFill/>
        </p:spPr>
        <p:txBody>
          <a:bodyPr wrap="square" rtlCol="0">
            <a:spAutoFit/>
          </a:bodyPr>
          <a:lstStyle/>
          <a:p>
            <a:r>
              <a:rPr lang="en-US" dirty="0"/>
              <a:t>Choose “results”. The transposed table is especially useful.</a:t>
            </a:r>
          </a:p>
        </p:txBody>
      </p:sp>
    </p:spTree>
    <p:extLst>
      <p:ext uri="{BB962C8B-B14F-4D97-AF65-F5344CB8AC3E}">
        <p14:creationId xmlns:p14="http://schemas.microsoft.com/office/powerpoint/2010/main" val="327893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8948854" cy="6858000"/>
          </a:xfrm>
          <a:prstGeom prst="rect">
            <a:avLst/>
          </a:prstGeom>
        </p:spPr>
      </p:pic>
      <p:sp>
        <p:nvSpPr>
          <p:cNvPr id="2" name="Right Arrow 1"/>
          <p:cNvSpPr/>
          <p:nvPr/>
        </p:nvSpPr>
        <p:spPr>
          <a:xfrm rot="19337052">
            <a:off x="808019" y="54302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a:t>
            </a:r>
          </a:p>
        </p:txBody>
      </p:sp>
    </p:spTree>
    <p:extLst>
      <p:ext uri="{BB962C8B-B14F-4D97-AF65-F5344CB8AC3E}">
        <p14:creationId xmlns:p14="http://schemas.microsoft.com/office/powerpoint/2010/main" val="365870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948854" cy="6858000"/>
          </a:xfrm>
          <a:prstGeom prst="rect">
            <a:avLst/>
          </a:prstGeom>
        </p:spPr>
      </p:pic>
      <p:sp>
        <p:nvSpPr>
          <p:cNvPr id="3" name="Right Arrow 2"/>
          <p:cNvSpPr/>
          <p:nvPr/>
        </p:nvSpPr>
        <p:spPr>
          <a:xfrm rot="20196842">
            <a:off x="665593" y="422277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a:t>
            </a:r>
          </a:p>
        </p:txBody>
      </p:sp>
      <p:sp>
        <p:nvSpPr>
          <p:cNvPr id="5" name="Right Arrow 4"/>
          <p:cNvSpPr/>
          <p:nvPr/>
        </p:nvSpPr>
        <p:spPr>
          <a:xfrm rot="542025" flipH="1">
            <a:off x="717477" y="1982657"/>
            <a:ext cx="10274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second</a:t>
            </a:r>
          </a:p>
        </p:txBody>
      </p:sp>
    </p:spTree>
    <p:extLst>
      <p:ext uri="{BB962C8B-B14F-4D97-AF65-F5344CB8AC3E}">
        <p14:creationId xmlns:p14="http://schemas.microsoft.com/office/powerpoint/2010/main" val="202711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0"/>
            <a:ext cx="8599289" cy="6858000"/>
          </a:xfrm>
          <a:prstGeom prst="rect">
            <a:avLst/>
          </a:prstGeom>
        </p:spPr>
      </p:pic>
      <p:sp>
        <p:nvSpPr>
          <p:cNvPr id="2" name="Right Arrow 1"/>
          <p:cNvSpPr/>
          <p:nvPr/>
        </p:nvSpPr>
        <p:spPr>
          <a:xfrm rot="1514527">
            <a:off x="971022" y="49098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19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948854" cy="6858000"/>
          </a:xfrm>
          <a:prstGeom prst="rect">
            <a:avLst/>
          </a:prstGeom>
        </p:spPr>
      </p:pic>
      <p:pic>
        <p:nvPicPr>
          <p:cNvPr id="3" name="Picture 2"/>
          <p:cNvPicPr>
            <a:picLocks noChangeAspect="1"/>
          </p:cNvPicPr>
          <p:nvPr/>
        </p:nvPicPr>
        <p:blipFill>
          <a:blip r:embed="rId3"/>
          <a:stretch>
            <a:fillRect/>
          </a:stretch>
        </p:blipFill>
        <p:spPr>
          <a:xfrm>
            <a:off x="4191000" y="1752600"/>
            <a:ext cx="2486025" cy="3162300"/>
          </a:xfrm>
          <a:prstGeom prst="rect">
            <a:avLst/>
          </a:prstGeom>
        </p:spPr>
      </p:pic>
      <p:sp>
        <p:nvSpPr>
          <p:cNvPr id="4" name="Right Arrow 3"/>
          <p:cNvSpPr/>
          <p:nvPr/>
        </p:nvSpPr>
        <p:spPr>
          <a:xfrm rot="1514527">
            <a:off x="666221" y="52908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a:t>
            </a:r>
          </a:p>
        </p:txBody>
      </p:sp>
      <p:sp>
        <p:nvSpPr>
          <p:cNvPr id="5" name="Right Arrow 4"/>
          <p:cNvSpPr/>
          <p:nvPr/>
        </p:nvSpPr>
        <p:spPr>
          <a:xfrm rot="1514527">
            <a:off x="3333223" y="27588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second</a:t>
            </a:r>
          </a:p>
        </p:txBody>
      </p:sp>
      <p:sp>
        <p:nvSpPr>
          <p:cNvPr id="6" name="Right Arrow 5"/>
          <p:cNvSpPr/>
          <p:nvPr/>
        </p:nvSpPr>
        <p:spPr>
          <a:xfrm rot="1514527">
            <a:off x="3868439" y="41582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third</a:t>
            </a:r>
          </a:p>
        </p:txBody>
      </p:sp>
      <p:sp>
        <p:nvSpPr>
          <p:cNvPr id="7" name="Right Arrow 6"/>
          <p:cNvSpPr/>
          <p:nvPr/>
        </p:nvSpPr>
        <p:spPr>
          <a:xfrm rot="1514527">
            <a:off x="5549063" y="14046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fourth</a:t>
            </a:r>
          </a:p>
        </p:txBody>
      </p:sp>
    </p:spTree>
    <p:extLst>
      <p:ext uri="{BB962C8B-B14F-4D97-AF65-F5344CB8AC3E}">
        <p14:creationId xmlns:p14="http://schemas.microsoft.com/office/powerpoint/2010/main" val="50938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 y="0"/>
            <a:ext cx="8948854" cy="6858000"/>
          </a:xfrm>
          <a:prstGeom prst="rect">
            <a:avLst/>
          </a:prstGeom>
        </p:spPr>
      </p:pic>
      <p:sp>
        <p:nvSpPr>
          <p:cNvPr id="2" name="Right Arrow 1"/>
          <p:cNvSpPr/>
          <p:nvPr/>
        </p:nvSpPr>
        <p:spPr>
          <a:xfrm rot="19542040">
            <a:off x="1060368" y="2707200"/>
            <a:ext cx="164445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Double click</a:t>
            </a:r>
          </a:p>
        </p:txBody>
      </p:sp>
    </p:spTree>
    <p:extLst>
      <p:ext uri="{BB962C8B-B14F-4D97-AF65-F5344CB8AC3E}">
        <p14:creationId xmlns:p14="http://schemas.microsoft.com/office/powerpoint/2010/main" val="197208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 y="0"/>
            <a:ext cx="8948854" cy="6858000"/>
          </a:xfrm>
          <a:prstGeom prst="rect">
            <a:avLst/>
          </a:prstGeom>
        </p:spPr>
      </p:pic>
      <p:pic>
        <p:nvPicPr>
          <p:cNvPr id="4" name="Picture 3"/>
          <p:cNvPicPr>
            <a:picLocks noChangeAspect="1"/>
          </p:cNvPicPr>
          <p:nvPr/>
        </p:nvPicPr>
        <p:blipFill>
          <a:blip r:embed="rId3"/>
          <a:stretch>
            <a:fillRect/>
          </a:stretch>
        </p:blipFill>
        <p:spPr>
          <a:xfrm>
            <a:off x="1882593" y="1402556"/>
            <a:ext cx="6814375" cy="4052888"/>
          </a:xfrm>
          <a:prstGeom prst="rect">
            <a:avLst/>
          </a:prstGeom>
        </p:spPr>
      </p:pic>
      <p:sp>
        <p:nvSpPr>
          <p:cNvPr id="2" name="Right Arrow 1"/>
          <p:cNvSpPr/>
          <p:nvPr/>
        </p:nvSpPr>
        <p:spPr>
          <a:xfrm rot="19542040">
            <a:off x="1630317" y="2352111"/>
            <a:ext cx="1020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98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 y="0"/>
            <a:ext cx="8948854" cy="6858000"/>
          </a:xfrm>
          <a:prstGeom prst="rect">
            <a:avLst/>
          </a:prstGeom>
        </p:spPr>
      </p:pic>
      <p:pic>
        <p:nvPicPr>
          <p:cNvPr id="5" name="Picture 4"/>
          <p:cNvPicPr>
            <a:picLocks noChangeAspect="1"/>
          </p:cNvPicPr>
          <p:nvPr/>
        </p:nvPicPr>
        <p:blipFill>
          <a:blip r:embed="rId3"/>
          <a:stretch>
            <a:fillRect/>
          </a:stretch>
        </p:blipFill>
        <p:spPr>
          <a:xfrm>
            <a:off x="609600" y="1008388"/>
            <a:ext cx="7991475" cy="4752975"/>
          </a:xfrm>
          <a:prstGeom prst="rect">
            <a:avLst/>
          </a:prstGeom>
        </p:spPr>
      </p:pic>
      <p:sp>
        <p:nvSpPr>
          <p:cNvPr id="2" name="Right Arrow 1"/>
          <p:cNvSpPr/>
          <p:nvPr/>
        </p:nvSpPr>
        <p:spPr>
          <a:xfrm rot="1367933">
            <a:off x="816043" y="1638289"/>
            <a:ext cx="1020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Right Arrow 5"/>
          <p:cNvSpPr/>
          <p:nvPr/>
        </p:nvSpPr>
        <p:spPr>
          <a:xfrm rot="20316205" flipH="1">
            <a:off x="4854880" y="1653111"/>
            <a:ext cx="99015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 name="Right Arrow 6"/>
          <p:cNvSpPr/>
          <p:nvPr/>
        </p:nvSpPr>
        <p:spPr>
          <a:xfrm rot="2297865" flipH="1">
            <a:off x="4656341" y="2420020"/>
            <a:ext cx="114578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 name="Right Arrow 7"/>
          <p:cNvSpPr/>
          <p:nvPr/>
        </p:nvSpPr>
        <p:spPr>
          <a:xfrm rot="20033869">
            <a:off x="967899" y="2323593"/>
            <a:ext cx="1020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Right Arrow 8"/>
          <p:cNvSpPr/>
          <p:nvPr/>
        </p:nvSpPr>
        <p:spPr>
          <a:xfrm rot="1367933">
            <a:off x="7445441" y="635937"/>
            <a:ext cx="1020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801795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5457</TotalTime>
  <Words>365</Words>
  <Application>Microsoft Office PowerPoint</Application>
  <PresentationFormat>On-screen Show (4:3)</PresentationFormat>
  <Paragraphs>56</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geoffrey-price</dc:creator>
  <cp:lastModifiedBy>Price, Geoffrey</cp:lastModifiedBy>
  <cp:revision>50</cp:revision>
  <dcterms:created xsi:type="dcterms:W3CDTF">2013-11-13T21:42:00Z</dcterms:created>
  <dcterms:modified xsi:type="dcterms:W3CDTF">2020-10-29T17:30:04Z</dcterms:modified>
</cp:coreProperties>
</file>