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4" r:id="rId7"/>
    <p:sldId id="262" r:id="rId8"/>
    <p:sldId id="263" r:id="rId9"/>
    <p:sldId id="264" r:id="rId10"/>
    <p:sldId id="265" r:id="rId11"/>
    <p:sldId id="282" r:id="rId12"/>
    <p:sldId id="283" r:id="rId13"/>
    <p:sldId id="268" r:id="rId14"/>
    <p:sldId id="269" r:id="rId15"/>
    <p:sldId id="271" r:id="rId16"/>
    <p:sldId id="272" r:id="rId17"/>
    <p:sldId id="273" r:id="rId18"/>
    <p:sldId id="274" r:id="rId19"/>
    <p:sldId id="275" r:id="rId20"/>
    <p:sldId id="276" r:id="rId21"/>
    <p:sldId id="277" r:id="rId22"/>
    <p:sldId id="278" r:id="rId23"/>
    <p:sldId id="279" r:id="rId24"/>
    <p:sldId id="270"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614008-C2EA-4489-8A7C-8045F3165E3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190917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14008-C2EA-4489-8A7C-8045F3165E3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403141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14008-C2EA-4489-8A7C-8045F3165E3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302242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14008-C2EA-4489-8A7C-8045F3165E3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268602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14008-C2EA-4489-8A7C-8045F3165E3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426796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614008-C2EA-4489-8A7C-8045F3165E37}"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226817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614008-C2EA-4489-8A7C-8045F3165E37}"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38857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614008-C2EA-4489-8A7C-8045F3165E37}"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21188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14008-C2EA-4489-8A7C-8045F3165E37}"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32459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14008-C2EA-4489-8A7C-8045F3165E37}"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286684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14008-C2EA-4489-8A7C-8045F3165E37}"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27EF-B2BD-4222-BD79-D70C4997CFF6}" type="slidenum">
              <a:rPr lang="en-US" smtClean="0"/>
              <a:t>‹#›</a:t>
            </a:fld>
            <a:endParaRPr lang="en-US"/>
          </a:p>
        </p:txBody>
      </p:sp>
    </p:spTree>
    <p:extLst>
      <p:ext uri="{BB962C8B-B14F-4D97-AF65-F5344CB8AC3E}">
        <p14:creationId xmlns:p14="http://schemas.microsoft.com/office/powerpoint/2010/main" val="323445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14008-C2EA-4489-8A7C-8045F3165E37}" type="datetimeFigureOut">
              <a:rPr lang="en-US" smtClean="0"/>
              <a:t>9/7/2018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927EF-B2BD-4222-BD79-D70C4997CFF6}" type="slidenum">
              <a:rPr lang="en-US" smtClean="0"/>
              <a:t>‹#›</a:t>
            </a:fld>
            <a:endParaRPr lang="en-US"/>
          </a:p>
        </p:txBody>
      </p:sp>
    </p:spTree>
    <p:extLst>
      <p:ext uri="{BB962C8B-B14F-4D97-AF65-F5344CB8AC3E}">
        <p14:creationId xmlns:p14="http://schemas.microsoft.com/office/powerpoint/2010/main" val="234763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86400"/>
            <a:ext cx="8869680" cy="646331"/>
          </a:xfrm>
          <a:prstGeom prst="rect">
            <a:avLst/>
          </a:prstGeom>
          <a:noFill/>
        </p:spPr>
        <p:txBody>
          <a:bodyPr wrap="square" rtlCol="0">
            <a:spAutoFit/>
          </a:bodyPr>
          <a:lstStyle/>
          <a:p>
            <a:r>
              <a:rPr lang="en-US" dirty="0" smtClean="0"/>
              <a:t>Start HYSYS then choose “File, New, Case”. On this screen which opens, which is called the “Basis Environment”, click on the “Components” tab on the left panel, then choose “Add”.</a:t>
            </a:r>
            <a:endParaRPr lang="en-US" dirty="0"/>
          </a:p>
        </p:txBody>
      </p:sp>
      <p:pic>
        <p:nvPicPr>
          <p:cNvPr id="2" name="Picture 1"/>
          <p:cNvPicPr>
            <a:picLocks noChangeAspect="1"/>
          </p:cNvPicPr>
          <p:nvPr/>
        </p:nvPicPr>
        <p:blipFill>
          <a:blip r:embed="rId2"/>
          <a:stretch>
            <a:fillRect/>
          </a:stretch>
        </p:blipFill>
        <p:spPr>
          <a:xfrm>
            <a:off x="1066800" y="228600"/>
            <a:ext cx="6661925" cy="5105400"/>
          </a:xfrm>
          <a:prstGeom prst="rect">
            <a:avLst/>
          </a:prstGeom>
        </p:spPr>
      </p:pic>
      <p:pic>
        <p:nvPicPr>
          <p:cNvPr id="3" name="Picture 2"/>
          <p:cNvPicPr>
            <a:picLocks noChangeAspect="1"/>
          </p:cNvPicPr>
          <p:nvPr/>
        </p:nvPicPr>
        <p:blipFill>
          <a:blip r:embed="rId3"/>
          <a:stretch>
            <a:fillRect/>
          </a:stretch>
        </p:blipFill>
        <p:spPr>
          <a:xfrm rot="7472110">
            <a:off x="2290875" y="3308116"/>
            <a:ext cx="1137007" cy="609600"/>
          </a:xfrm>
          <a:prstGeom prst="rect">
            <a:avLst/>
          </a:prstGeom>
        </p:spPr>
      </p:pic>
      <p:pic>
        <p:nvPicPr>
          <p:cNvPr id="4" name="Picture 3"/>
          <p:cNvPicPr>
            <a:picLocks noChangeAspect="1"/>
          </p:cNvPicPr>
          <p:nvPr/>
        </p:nvPicPr>
        <p:blipFill>
          <a:blip r:embed="rId3"/>
          <a:stretch>
            <a:fillRect/>
          </a:stretch>
        </p:blipFill>
        <p:spPr>
          <a:xfrm rot="12448201">
            <a:off x="1779986" y="1193428"/>
            <a:ext cx="1012024" cy="542591"/>
          </a:xfrm>
          <a:prstGeom prst="rect">
            <a:avLst/>
          </a:prstGeom>
        </p:spPr>
      </p:pic>
    </p:spTree>
    <p:extLst>
      <p:ext uri="{BB962C8B-B14F-4D97-AF65-F5344CB8AC3E}">
        <p14:creationId xmlns:p14="http://schemas.microsoft.com/office/powerpoint/2010/main" val="3590164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830997"/>
          </a:xfrm>
          <a:prstGeom prst="rect">
            <a:avLst/>
          </a:prstGeom>
          <a:noFill/>
        </p:spPr>
        <p:txBody>
          <a:bodyPr wrap="square" rtlCol="0">
            <a:spAutoFit/>
          </a:bodyPr>
          <a:lstStyle/>
          <a:p>
            <a:r>
              <a:rPr lang="en-US" sz="1600" dirty="0" smtClean="0"/>
              <a:t>We can enter the composition of the stream many ways. HYSYS allows weight or mole fraction and other systems. Note that all the components you specified in the basis environment are in the table to the right. Below the table, find the “Edit” button and click on it to open a new window.</a:t>
            </a:r>
            <a:endParaRPr lang="en-US" sz="1600" dirty="0"/>
          </a:p>
        </p:txBody>
      </p:sp>
      <p:pic>
        <p:nvPicPr>
          <p:cNvPr id="2" name="Picture 1"/>
          <p:cNvPicPr>
            <a:picLocks noChangeAspect="1"/>
          </p:cNvPicPr>
          <p:nvPr/>
        </p:nvPicPr>
        <p:blipFill>
          <a:blip r:embed="rId2"/>
          <a:stretch>
            <a:fillRect/>
          </a:stretch>
        </p:blipFill>
        <p:spPr>
          <a:xfrm>
            <a:off x="985355" y="135388"/>
            <a:ext cx="7039765" cy="5394960"/>
          </a:xfrm>
          <a:prstGeom prst="rect">
            <a:avLst/>
          </a:prstGeom>
        </p:spPr>
      </p:pic>
      <p:pic>
        <p:nvPicPr>
          <p:cNvPr id="5" name="Picture 4"/>
          <p:cNvPicPr>
            <a:picLocks noChangeAspect="1"/>
          </p:cNvPicPr>
          <p:nvPr/>
        </p:nvPicPr>
        <p:blipFill>
          <a:blip r:embed="rId3"/>
          <a:stretch>
            <a:fillRect/>
          </a:stretch>
        </p:blipFill>
        <p:spPr>
          <a:xfrm rot="1598144" flipV="1">
            <a:off x="1921976" y="2904837"/>
            <a:ext cx="1143000" cy="346304"/>
          </a:xfrm>
          <a:prstGeom prst="rect">
            <a:avLst/>
          </a:prstGeom>
        </p:spPr>
      </p:pic>
    </p:spTree>
    <p:extLst>
      <p:ext uri="{BB962C8B-B14F-4D97-AF65-F5344CB8AC3E}">
        <p14:creationId xmlns:p14="http://schemas.microsoft.com/office/powerpoint/2010/main" val="900063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1323439"/>
          </a:xfrm>
          <a:prstGeom prst="rect">
            <a:avLst/>
          </a:prstGeom>
          <a:noFill/>
        </p:spPr>
        <p:txBody>
          <a:bodyPr wrap="square" rtlCol="0">
            <a:spAutoFit/>
          </a:bodyPr>
          <a:lstStyle/>
          <a:p>
            <a:r>
              <a:rPr lang="en-US" sz="1600" dirty="0"/>
              <a:t>In this screen, we can choose the composition basis, but we want to stick with mole fractions. Highlight the methane mole fraction, and type “1” and press &lt;enter&gt;. The highlight moves to the Ethane row, then type “2”, followed on the next row by “3”, then “4” then “5”. You have specified 1 part methane, 2 parts ethane, 3 parts propane, etc. Next, click on “Normalize” </a:t>
            </a:r>
            <a:r>
              <a:rPr lang="en-US" sz="1600" dirty="0" smtClean="0"/>
              <a:t>to </a:t>
            </a:r>
            <a:r>
              <a:rPr lang="en-US" sz="1600" dirty="0"/>
              <a:t>make these relative amounts into mole fractions. The screen then updates.</a:t>
            </a:r>
          </a:p>
        </p:txBody>
      </p:sp>
      <p:pic>
        <p:nvPicPr>
          <p:cNvPr id="2" name="Picture 1"/>
          <p:cNvPicPr>
            <a:picLocks noChangeAspect="1"/>
          </p:cNvPicPr>
          <p:nvPr/>
        </p:nvPicPr>
        <p:blipFill>
          <a:blip r:embed="rId2"/>
          <a:stretch>
            <a:fillRect/>
          </a:stretch>
        </p:blipFill>
        <p:spPr>
          <a:xfrm>
            <a:off x="985355" y="135388"/>
            <a:ext cx="7039765" cy="5394960"/>
          </a:xfrm>
          <a:prstGeom prst="rect">
            <a:avLst/>
          </a:prstGeom>
        </p:spPr>
      </p:pic>
      <p:pic>
        <p:nvPicPr>
          <p:cNvPr id="6" name="Picture 5"/>
          <p:cNvPicPr>
            <a:picLocks noChangeAspect="1"/>
          </p:cNvPicPr>
          <p:nvPr/>
        </p:nvPicPr>
        <p:blipFill>
          <a:blip r:embed="rId3"/>
          <a:stretch>
            <a:fillRect/>
          </a:stretch>
        </p:blipFill>
        <p:spPr>
          <a:xfrm>
            <a:off x="2743200" y="1143000"/>
            <a:ext cx="4420777" cy="3694286"/>
          </a:xfrm>
          <a:prstGeom prst="rect">
            <a:avLst/>
          </a:prstGeom>
        </p:spPr>
      </p:pic>
      <p:pic>
        <p:nvPicPr>
          <p:cNvPr id="5" name="Picture 4"/>
          <p:cNvPicPr>
            <a:picLocks noChangeAspect="1"/>
          </p:cNvPicPr>
          <p:nvPr/>
        </p:nvPicPr>
        <p:blipFill>
          <a:blip r:embed="rId4"/>
          <a:stretch>
            <a:fillRect/>
          </a:stretch>
        </p:blipFill>
        <p:spPr>
          <a:xfrm rot="1598144" flipV="1">
            <a:off x="3345261" y="1228437"/>
            <a:ext cx="1143000" cy="346304"/>
          </a:xfrm>
          <a:prstGeom prst="rect">
            <a:avLst/>
          </a:prstGeom>
        </p:spPr>
      </p:pic>
      <p:pic>
        <p:nvPicPr>
          <p:cNvPr id="8" name="Picture 7"/>
          <p:cNvPicPr>
            <a:picLocks noChangeAspect="1"/>
          </p:cNvPicPr>
          <p:nvPr/>
        </p:nvPicPr>
        <p:blipFill>
          <a:blip r:embed="rId4"/>
          <a:stretch>
            <a:fillRect/>
          </a:stretch>
        </p:blipFill>
        <p:spPr>
          <a:xfrm rot="1598144" flipV="1">
            <a:off x="1998176" y="4152828"/>
            <a:ext cx="1143000" cy="346304"/>
          </a:xfrm>
          <a:prstGeom prst="rect">
            <a:avLst/>
          </a:prstGeom>
        </p:spPr>
      </p:pic>
    </p:spTree>
    <p:extLst>
      <p:ext uri="{BB962C8B-B14F-4D97-AF65-F5344CB8AC3E}">
        <p14:creationId xmlns:p14="http://schemas.microsoft.com/office/powerpoint/2010/main" val="347442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584775"/>
          </a:xfrm>
          <a:prstGeom prst="rect">
            <a:avLst/>
          </a:prstGeom>
          <a:noFill/>
        </p:spPr>
        <p:txBody>
          <a:bodyPr wrap="square" rtlCol="0">
            <a:spAutoFit/>
          </a:bodyPr>
          <a:lstStyle/>
          <a:p>
            <a:r>
              <a:rPr lang="en-US" sz="1600" dirty="0"/>
              <a:t>Your composition should look as given above. The “normalize” button makes the mole fractions add to 1 and saves you the trouble. Now click OK, and this screen for inputting composition will close.</a:t>
            </a:r>
          </a:p>
        </p:txBody>
      </p:sp>
      <p:pic>
        <p:nvPicPr>
          <p:cNvPr id="2" name="Picture 1"/>
          <p:cNvPicPr>
            <a:picLocks noChangeAspect="1"/>
          </p:cNvPicPr>
          <p:nvPr/>
        </p:nvPicPr>
        <p:blipFill>
          <a:blip r:embed="rId2"/>
          <a:stretch>
            <a:fillRect/>
          </a:stretch>
        </p:blipFill>
        <p:spPr>
          <a:xfrm>
            <a:off x="985355" y="135388"/>
            <a:ext cx="7039765" cy="5394960"/>
          </a:xfrm>
          <a:prstGeom prst="rect">
            <a:avLst/>
          </a:prstGeom>
        </p:spPr>
      </p:pic>
      <p:pic>
        <p:nvPicPr>
          <p:cNvPr id="3" name="Picture 2"/>
          <p:cNvPicPr>
            <a:picLocks noChangeAspect="1"/>
          </p:cNvPicPr>
          <p:nvPr/>
        </p:nvPicPr>
        <p:blipFill>
          <a:blip r:embed="rId3"/>
          <a:stretch>
            <a:fillRect/>
          </a:stretch>
        </p:blipFill>
        <p:spPr>
          <a:xfrm>
            <a:off x="3200400" y="509397"/>
            <a:ext cx="5448300" cy="4772025"/>
          </a:xfrm>
          <a:prstGeom prst="rect">
            <a:avLst/>
          </a:prstGeom>
        </p:spPr>
      </p:pic>
      <p:pic>
        <p:nvPicPr>
          <p:cNvPr id="8" name="Picture 7"/>
          <p:cNvPicPr>
            <a:picLocks noChangeAspect="1"/>
          </p:cNvPicPr>
          <p:nvPr/>
        </p:nvPicPr>
        <p:blipFill>
          <a:blip r:embed="rId4"/>
          <a:stretch>
            <a:fillRect/>
          </a:stretch>
        </p:blipFill>
        <p:spPr>
          <a:xfrm rot="1598144" flipV="1">
            <a:off x="5579577" y="4564353"/>
            <a:ext cx="1143000" cy="346304"/>
          </a:xfrm>
          <a:prstGeom prst="rect">
            <a:avLst/>
          </a:prstGeom>
        </p:spPr>
      </p:pic>
    </p:spTree>
    <p:extLst>
      <p:ext uri="{BB962C8B-B14F-4D97-AF65-F5344CB8AC3E}">
        <p14:creationId xmlns:p14="http://schemas.microsoft.com/office/powerpoint/2010/main" val="296766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830997"/>
          </a:xfrm>
          <a:prstGeom prst="rect">
            <a:avLst/>
          </a:prstGeom>
          <a:noFill/>
        </p:spPr>
        <p:txBody>
          <a:bodyPr wrap="square" rtlCol="0">
            <a:spAutoFit/>
          </a:bodyPr>
          <a:lstStyle/>
          <a:p>
            <a:r>
              <a:rPr lang="en-US" sz="1600" dirty="0" smtClean="0"/>
              <a:t>Notice now that the message in yellow is “Unknown Temperature”. HYSYS will keep informing you where it doesn’t have enough information. Click on the “Conditions” link over on the left-hand side of the worksheet, and we will see how to specify conditions.</a:t>
            </a:r>
            <a:endParaRPr lang="en-US" sz="1600" dirty="0"/>
          </a:p>
        </p:txBody>
      </p:sp>
      <p:pic>
        <p:nvPicPr>
          <p:cNvPr id="3" name="Picture 2"/>
          <p:cNvPicPr>
            <a:picLocks noChangeAspect="1"/>
          </p:cNvPicPr>
          <p:nvPr/>
        </p:nvPicPr>
        <p:blipFill>
          <a:blip r:embed="rId2"/>
          <a:stretch>
            <a:fillRect/>
          </a:stretch>
        </p:blipFill>
        <p:spPr>
          <a:xfrm>
            <a:off x="1006397" y="167640"/>
            <a:ext cx="7039765" cy="5394960"/>
          </a:xfrm>
          <a:prstGeom prst="rect">
            <a:avLst/>
          </a:prstGeom>
        </p:spPr>
      </p:pic>
      <p:pic>
        <p:nvPicPr>
          <p:cNvPr id="6" name="Picture 5"/>
          <p:cNvPicPr>
            <a:picLocks noChangeAspect="1"/>
          </p:cNvPicPr>
          <p:nvPr/>
        </p:nvPicPr>
        <p:blipFill>
          <a:blip r:embed="rId3"/>
          <a:stretch>
            <a:fillRect/>
          </a:stretch>
        </p:blipFill>
        <p:spPr>
          <a:xfrm rot="1033051" flipV="1">
            <a:off x="2006844" y="1685404"/>
            <a:ext cx="1143000" cy="346304"/>
          </a:xfrm>
          <a:prstGeom prst="rect">
            <a:avLst/>
          </a:prstGeom>
        </p:spPr>
      </p:pic>
    </p:spTree>
    <p:extLst>
      <p:ext uri="{BB962C8B-B14F-4D97-AF65-F5344CB8AC3E}">
        <p14:creationId xmlns:p14="http://schemas.microsoft.com/office/powerpoint/2010/main" val="50621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 y="5562600"/>
            <a:ext cx="8869680" cy="1077218"/>
          </a:xfrm>
          <a:prstGeom prst="rect">
            <a:avLst/>
          </a:prstGeom>
          <a:noFill/>
        </p:spPr>
        <p:txBody>
          <a:bodyPr wrap="square" rtlCol="0">
            <a:spAutoFit/>
          </a:bodyPr>
          <a:lstStyle/>
          <a:p>
            <a:r>
              <a:rPr lang="en-US" sz="1600" dirty="0" smtClean="0"/>
              <a:t>Highlight the box to the right of “Temperature (C)” and enter </a:t>
            </a:r>
            <a:r>
              <a:rPr lang="en-US" sz="1600" dirty="0" smtClean="0"/>
              <a:t>“50”. </a:t>
            </a:r>
            <a:r>
              <a:rPr lang="en-US" sz="1600" dirty="0" smtClean="0"/>
              <a:t>Note that as you type, a box to the left opens and displays the units “C”. When you press &lt;enter&gt;, you accept these default units. Alternatively, you could click on the dropdown arrow, and choose new units, but let’s practice that process with pressure rather than temperature, so just accept the default units.</a:t>
            </a:r>
            <a:endParaRPr lang="en-US" sz="1600" dirty="0"/>
          </a:p>
        </p:txBody>
      </p:sp>
      <p:pic>
        <p:nvPicPr>
          <p:cNvPr id="2" name="Picture 1"/>
          <p:cNvPicPr>
            <a:picLocks noChangeAspect="1"/>
          </p:cNvPicPr>
          <p:nvPr/>
        </p:nvPicPr>
        <p:blipFill>
          <a:blip r:embed="rId2"/>
          <a:stretch>
            <a:fillRect/>
          </a:stretch>
        </p:blipFill>
        <p:spPr>
          <a:xfrm>
            <a:off x="1006397" y="76200"/>
            <a:ext cx="7039765" cy="5394960"/>
          </a:xfrm>
          <a:prstGeom prst="rect">
            <a:avLst/>
          </a:prstGeom>
        </p:spPr>
      </p:pic>
      <p:pic>
        <p:nvPicPr>
          <p:cNvPr id="3" name="Picture 2"/>
          <p:cNvPicPr>
            <a:picLocks noChangeAspect="1"/>
          </p:cNvPicPr>
          <p:nvPr/>
        </p:nvPicPr>
        <p:blipFill>
          <a:blip r:embed="rId3"/>
          <a:stretch>
            <a:fillRect/>
          </a:stretch>
        </p:blipFill>
        <p:spPr>
          <a:xfrm>
            <a:off x="2442010" y="1371599"/>
            <a:ext cx="4263590" cy="2887991"/>
          </a:xfrm>
          <a:prstGeom prst="rect">
            <a:avLst/>
          </a:prstGeom>
        </p:spPr>
      </p:pic>
      <p:pic>
        <p:nvPicPr>
          <p:cNvPr id="5" name="Picture 4"/>
          <p:cNvPicPr>
            <a:picLocks noChangeAspect="1"/>
          </p:cNvPicPr>
          <p:nvPr/>
        </p:nvPicPr>
        <p:blipFill>
          <a:blip r:embed="rId4"/>
          <a:stretch>
            <a:fillRect/>
          </a:stretch>
        </p:blipFill>
        <p:spPr>
          <a:xfrm rot="9920869" flipV="1">
            <a:off x="5499286" y="1739130"/>
            <a:ext cx="1143000" cy="346304"/>
          </a:xfrm>
          <a:prstGeom prst="rect">
            <a:avLst/>
          </a:prstGeom>
        </p:spPr>
      </p:pic>
    </p:spTree>
    <p:extLst>
      <p:ext uri="{BB962C8B-B14F-4D97-AF65-F5344CB8AC3E}">
        <p14:creationId xmlns:p14="http://schemas.microsoft.com/office/powerpoint/2010/main" val="727266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382161"/>
            <a:ext cx="8869680" cy="1323439"/>
          </a:xfrm>
          <a:prstGeom prst="rect">
            <a:avLst/>
          </a:prstGeom>
          <a:noFill/>
        </p:spPr>
        <p:txBody>
          <a:bodyPr wrap="square" rtlCol="0">
            <a:spAutoFit/>
          </a:bodyPr>
          <a:lstStyle/>
          <a:p>
            <a:r>
              <a:rPr lang="en-US" sz="1600" dirty="0" smtClean="0"/>
              <a:t>Note that the message now says “Unknown Pressure”. Highlight the input box for pressure, type “2”, then click on the pressure unit dropdown menu and choose “</a:t>
            </a:r>
            <a:r>
              <a:rPr lang="en-US" sz="1600" dirty="0" err="1" smtClean="0"/>
              <a:t>atm</a:t>
            </a:r>
            <a:r>
              <a:rPr lang="en-US" sz="1600" dirty="0" smtClean="0"/>
              <a:t>”. When you press &lt;enter&gt;, the pressure (2 </a:t>
            </a:r>
            <a:r>
              <a:rPr lang="en-US" sz="1600" dirty="0" err="1" smtClean="0"/>
              <a:t>atm</a:t>
            </a:r>
            <a:r>
              <a:rPr lang="en-US" sz="1600" dirty="0" smtClean="0"/>
              <a:t>) is converted to 1.013 </a:t>
            </a:r>
            <a:r>
              <a:rPr lang="en-US" sz="1600" dirty="0" err="1" smtClean="0"/>
              <a:t>bar_g</a:t>
            </a:r>
            <a:r>
              <a:rPr lang="en-US" sz="1600" dirty="0" smtClean="0"/>
              <a:t> and that will appear in the pressure box. Alternately, you could have entered “1.013” and taken the default units. The yellow message bar should now say “Unknown </a:t>
            </a:r>
            <a:r>
              <a:rPr lang="en-US" sz="1600" dirty="0" err="1" smtClean="0"/>
              <a:t>Flowrate</a:t>
            </a:r>
            <a:r>
              <a:rPr lang="en-US" sz="1600" dirty="0" smtClean="0"/>
              <a:t>”.  Enter “1” in the “Molar Flow (</a:t>
            </a:r>
            <a:r>
              <a:rPr lang="en-US" sz="1600" dirty="0" err="1" smtClean="0"/>
              <a:t>kgmole</a:t>
            </a:r>
            <a:r>
              <a:rPr lang="en-US" sz="1600" dirty="0" smtClean="0"/>
              <a:t>/</a:t>
            </a:r>
            <a:r>
              <a:rPr lang="en-US" sz="1600" dirty="0" err="1" smtClean="0"/>
              <a:t>hr</a:t>
            </a:r>
            <a:r>
              <a:rPr lang="en-US" sz="1600" dirty="0" smtClean="0"/>
              <a:t>)” input box. Note that “</a:t>
            </a:r>
            <a:r>
              <a:rPr lang="en-US" sz="1600" dirty="0" err="1" smtClean="0"/>
              <a:t>bar_g</a:t>
            </a:r>
            <a:r>
              <a:rPr lang="en-US" sz="1600" dirty="0" smtClean="0"/>
              <a:t>” is “</a:t>
            </a:r>
            <a:r>
              <a:rPr lang="en-US" sz="1600" b="1" dirty="0" smtClean="0"/>
              <a:t>bars gauge</a:t>
            </a:r>
            <a:r>
              <a:rPr lang="en-US" sz="1600" dirty="0" smtClean="0"/>
              <a:t>”.</a:t>
            </a:r>
            <a:endParaRPr lang="en-US" sz="1600" dirty="0"/>
          </a:p>
        </p:txBody>
      </p:sp>
      <p:pic>
        <p:nvPicPr>
          <p:cNvPr id="2" name="Picture 1"/>
          <p:cNvPicPr>
            <a:picLocks noChangeAspect="1"/>
          </p:cNvPicPr>
          <p:nvPr/>
        </p:nvPicPr>
        <p:blipFill>
          <a:blip r:embed="rId2"/>
          <a:stretch>
            <a:fillRect/>
          </a:stretch>
        </p:blipFill>
        <p:spPr>
          <a:xfrm>
            <a:off x="1006397" y="76200"/>
            <a:ext cx="6994603" cy="5360350"/>
          </a:xfrm>
          <a:prstGeom prst="rect">
            <a:avLst/>
          </a:prstGeom>
        </p:spPr>
      </p:pic>
      <p:pic>
        <p:nvPicPr>
          <p:cNvPr id="3" name="Picture 2"/>
          <p:cNvPicPr>
            <a:picLocks noChangeAspect="1"/>
          </p:cNvPicPr>
          <p:nvPr/>
        </p:nvPicPr>
        <p:blipFill>
          <a:blip r:embed="rId3"/>
          <a:stretch>
            <a:fillRect/>
          </a:stretch>
        </p:blipFill>
        <p:spPr>
          <a:xfrm>
            <a:off x="2743200" y="1219200"/>
            <a:ext cx="3643798" cy="3203467"/>
          </a:xfrm>
          <a:prstGeom prst="rect">
            <a:avLst/>
          </a:prstGeom>
        </p:spPr>
      </p:pic>
    </p:spTree>
    <p:extLst>
      <p:ext uri="{BB962C8B-B14F-4D97-AF65-F5344CB8AC3E}">
        <p14:creationId xmlns:p14="http://schemas.microsoft.com/office/powerpoint/2010/main" val="3072153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1077218"/>
          </a:xfrm>
          <a:prstGeom prst="rect">
            <a:avLst/>
          </a:prstGeom>
          <a:noFill/>
        </p:spPr>
        <p:txBody>
          <a:bodyPr wrap="square" rtlCol="0">
            <a:spAutoFit/>
          </a:bodyPr>
          <a:lstStyle/>
          <a:p>
            <a:r>
              <a:rPr lang="en-US" sz="1600" dirty="0" smtClean="0"/>
              <a:t>Once you have entered T, P, and a </a:t>
            </a:r>
            <a:r>
              <a:rPr lang="en-US" sz="1600" dirty="0" err="1" smtClean="0"/>
              <a:t>flowrate</a:t>
            </a:r>
            <a:r>
              <a:rPr lang="en-US" sz="1600" dirty="0" smtClean="0"/>
              <a:t>, the message bar should change to green and say “OK”. HYSYS computes all the remaining conditions. Note that the conditions you specified are in </a:t>
            </a:r>
            <a:r>
              <a:rPr lang="en-US" sz="1600" dirty="0" smtClean="0">
                <a:solidFill>
                  <a:srgbClr val="0070C0"/>
                </a:solidFill>
              </a:rPr>
              <a:t>blue</a:t>
            </a:r>
            <a:r>
              <a:rPr lang="en-US" sz="1600" dirty="0" smtClean="0"/>
              <a:t>, those HYSYS computed are in black. Note especially the box “</a:t>
            </a:r>
            <a:r>
              <a:rPr lang="en-US" sz="1600" dirty="0" err="1" smtClean="0"/>
              <a:t>Vapour</a:t>
            </a:r>
            <a:r>
              <a:rPr lang="en-US" sz="1600" dirty="0" smtClean="0"/>
              <a:t>/Phase Fraction” which is computed to be 1.0000. This means the stream is all vapor, and in this case, the stream is actually superheated.</a:t>
            </a:r>
            <a:endParaRPr lang="en-US" sz="1600" dirty="0"/>
          </a:p>
        </p:txBody>
      </p:sp>
      <p:pic>
        <p:nvPicPr>
          <p:cNvPr id="2" name="Picture 1"/>
          <p:cNvPicPr>
            <a:picLocks noChangeAspect="1"/>
          </p:cNvPicPr>
          <p:nvPr/>
        </p:nvPicPr>
        <p:blipFill>
          <a:blip r:embed="rId2"/>
          <a:stretch>
            <a:fillRect/>
          </a:stretch>
        </p:blipFill>
        <p:spPr>
          <a:xfrm>
            <a:off x="1006397" y="163782"/>
            <a:ext cx="7039765" cy="5394960"/>
          </a:xfrm>
          <a:prstGeom prst="rect">
            <a:avLst/>
          </a:prstGeom>
        </p:spPr>
      </p:pic>
      <p:pic>
        <p:nvPicPr>
          <p:cNvPr id="4" name="Picture 3"/>
          <p:cNvPicPr>
            <a:picLocks noChangeAspect="1"/>
          </p:cNvPicPr>
          <p:nvPr/>
        </p:nvPicPr>
        <p:blipFill>
          <a:blip r:embed="rId3"/>
          <a:stretch>
            <a:fillRect/>
          </a:stretch>
        </p:blipFill>
        <p:spPr>
          <a:xfrm>
            <a:off x="2743200" y="1219200"/>
            <a:ext cx="3590925" cy="3156857"/>
          </a:xfrm>
          <a:prstGeom prst="rect">
            <a:avLst/>
          </a:prstGeom>
        </p:spPr>
      </p:pic>
    </p:spTree>
    <p:extLst>
      <p:ext uri="{BB962C8B-B14F-4D97-AF65-F5344CB8AC3E}">
        <p14:creationId xmlns:p14="http://schemas.microsoft.com/office/powerpoint/2010/main" val="2598325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10200"/>
            <a:ext cx="8869680" cy="1323439"/>
          </a:xfrm>
          <a:prstGeom prst="rect">
            <a:avLst/>
          </a:prstGeom>
          <a:noFill/>
        </p:spPr>
        <p:txBody>
          <a:bodyPr wrap="square" rtlCol="0">
            <a:spAutoFit/>
          </a:bodyPr>
          <a:lstStyle/>
          <a:p>
            <a:r>
              <a:rPr lang="en-US" sz="1600" dirty="0"/>
              <a:t>Next, </a:t>
            </a:r>
            <a:r>
              <a:rPr lang="en-US" sz="1600" dirty="0" smtClean="0"/>
              <a:t>let’s </a:t>
            </a:r>
            <a:r>
              <a:rPr lang="en-US" sz="1600" dirty="0"/>
              <a:t>do a </a:t>
            </a:r>
            <a:r>
              <a:rPr lang="en-US" sz="1600" dirty="0" err="1"/>
              <a:t>dewpoint</a:t>
            </a:r>
            <a:r>
              <a:rPr lang="en-US" sz="1600" dirty="0"/>
              <a:t> calculation. </a:t>
            </a:r>
            <a:r>
              <a:rPr lang="en-US" sz="1600" dirty="0" smtClean="0"/>
              <a:t>Highlight the temperature input box and press the delete key. Highlight the “</a:t>
            </a:r>
            <a:r>
              <a:rPr lang="en-US" sz="1600" dirty="0" err="1" smtClean="0"/>
              <a:t>Vapour</a:t>
            </a:r>
            <a:r>
              <a:rPr lang="en-US" sz="1600" dirty="0" smtClean="0"/>
              <a:t>/Phase Fraction” input box, and enter “1”.  Since you already specified the pressure, by specifying the vapor fraction to be 1, you are specifying two phases by telling HYSYS you want the </a:t>
            </a:r>
            <a:r>
              <a:rPr lang="en-US" sz="1600" dirty="0" err="1" smtClean="0"/>
              <a:t>dewpoint</a:t>
            </a:r>
            <a:r>
              <a:rPr lang="en-US" sz="1600" dirty="0" smtClean="0"/>
              <a:t> and that satisfies the phase rule. The two phases are a vapor phase and an infinitely small droplet of liquid phase.  </a:t>
            </a:r>
            <a:endParaRPr lang="en-US" sz="1600" dirty="0"/>
          </a:p>
        </p:txBody>
      </p:sp>
      <p:pic>
        <p:nvPicPr>
          <p:cNvPr id="2" name="Picture 1"/>
          <p:cNvPicPr>
            <a:picLocks noChangeAspect="1"/>
          </p:cNvPicPr>
          <p:nvPr/>
        </p:nvPicPr>
        <p:blipFill>
          <a:blip r:embed="rId2"/>
          <a:stretch>
            <a:fillRect/>
          </a:stretch>
        </p:blipFill>
        <p:spPr>
          <a:xfrm>
            <a:off x="2059305" y="762000"/>
            <a:ext cx="4933950" cy="4295775"/>
          </a:xfrm>
          <a:prstGeom prst="rect">
            <a:avLst/>
          </a:prstGeom>
        </p:spPr>
      </p:pic>
    </p:spTree>
    <p:extLst>
      <p:ext uri="{BB962C8B-B14F-4D97-AF65-F5344CB8AC3E}">
        <p14:creationId xmlns:p14="http://schemas.microsoft.com/office/powerpoint/2010/main" val="1675064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10200"/>
            <a:ext cx="8869680" cy="1323439"/>
          </a:xfrm>
          <a:prstGeom prst="rect">
            <a:avLst/>
          </a:prstGeom>
          <a:noFill/>
        </p:spPr>
        <p:txBody>
          <a:bodyPr wrap="square" rtlCol="0">
            <a:spAutoFit/>
          </a:bodyPr>
          <a:lstStyle/>
          <a:p>
            <a:r>
              <a:rPr lang="en-US" sz="1600" dirty="0" smtClean="0"/>
              <a:t>You should have the conditions given above. Note that the </a:t>
            </a:r>
            <a:r>
              <a:rPr lang="en-US" sz="1600" dirty="0" err="1" smtClean="0"/>
              <a:t>dewpoint</a:t>
            </a:r>
            <a:r>
              <a:rPr lang="en-US" sz="1600" dirty="0" smtClean="0"/>
              <a:t> is 29.54ºC at 1.013 </a:t>
            </a:r>
            <a:r>
              <a:rPr lang="en-US" sz="1600" dirty="0" err="1" smtClean="0"/>
              <a:t>bar_g</a:t>
            </a:r>
            <a:r>
              <a:rPr lang="en-US" sz="1600" dirty="0" smtClean="0"/>
              <a:t>. Note also that you are unable to highlight the temperature input box anymore, and the text in the box is now black. This is because temperature is a computed result. Now, how would you find the composition of the infinitely small liquid droplet in equilibrium with the vapor phase? Click on the “Composition” link in the left-hand box.</a:t>
            </a:r>
            <a:endParaRPr lang="en-US" sz="1600" dirty="0"/>
          </a:p>
        </p:txBody>
      </p:sp>
      <p:pic>
        <p:nvPicPr>
          <p:cNvPr id="3" name="Picture 2"/>
          <p:cNvPicPr>
            <a:picLocks noChangeAspect="1"/>
          </p:cNvPicPr>
          <p:nvPr/>
        </p:nvPicPr>
        <p:blipFill>
          <a:blip r:embed="rId2"/>
          <a:stretch>
            <a:fillRect/>
          </a:stretch>
        </p:blipFill>
        <p:spPr>
          <a:xfrm>
            <a:off x="2209800" y="762000"/>
            <a:ext cx="4933950" cy="4295775"/>
          </a:xfrm>
          <a:prstGeom prst="rect">
            <a:avLst/>
          </a:prstGeom>
        </p:spPr>
      </p:pic>
      <p:pic>
        <p:nvPicPr>
          <p:cNvPr id="6" name="Picture 5"/>
          <p:cNvPicPr>
            <a:picLocks noChangeAspect="1"/>
          </p:cNvPicPr>
          <p:nvPr/>
        </p:nvPicPr>
        <p:blipFill>
          <a:blip r:embed="rId3"/>
          <a:stretch>
            <a:fillRect/>
          </a:stretch>
        </p:blipFill>
        <p:spPr>
          <a:xfrm rot="21148641" flipV="1">
            <a:off x="1389350" y="1673530"/>
            <a:ext cx="1143000" cy="346304"/>
          </a:xfrm>
          <a:prstGeom prst="rect">
            <a:avLst/>
          </a:prstGeom>
        </p:spPr>
      </p:pic>
    </p:spTree>
    <p:extLst>
      <p:ext uri="{BB962C8B-B14F-4D97-AF65-F5344CB8AC3E}">
        <p14:creationId xmlns:p14="http://schemas.microsoft.com/office/powerpoint/2010/main" val="334912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10200"/>
            <a:ext cx="8869680" cy="1323439"/>
          </a:xfrm>
          <a:prstGeom prst="rect">
            <a:avLst/>
          </a:prstGeom>
          <a:noFill/>
        </p:spPr>
        <p:txBody>
          <a:bodyPr wrap="square" rtlCol="0">
            <a:spAutoFit/>
          </a:bodyPr>
          <a:lstStyle/>
          <a:p>
            <a:r>
              <a:rPr lang="en-US" sz="1600" dirty="0" smtClean="0"/>
              <a:t>You will see the window where you originally entered the composition, and the composition you entered was the overall composition. Stretch the window to the right until you see the “Liquid Phase” heading on the table (or, you could scroll to the right). You will see the vapor phase composition to be identical to the overall composition (it is all vapor after all) and the composition of the infinitely small droplet of liquid is under “Liquid Phase”.</a:t>
            </a:r>
            <a:endParaRPr lang="en-US" sz="1600" dirty="0"/>
          </a:p>
        </p:txBody>
      </p:sp>
      <p:pic>
        <p:nvPicPr>
          <p:cNvPr id="2" name="Picture 1"/>
          <p:cNvPicPr>
            <a:picLocks noChangeAspect="1"/>
          </p:cNvPicPr>
          <p:nvPr/>
        </p:nvPicPr>
        <p:blipFill>
          <a:blip r:embed="rId2"/>
          <a:stretch>
            <a:fillRect/>
          </a:stretch>
        </p:blipFill>
        <p:spPr>
          <a:xfrm>
            <a:off x="663892" y="609600"/>
            <a:ext cx="7724775" cy="4295775"/>
          </a:xfrm>
          <a:prstGeom prst="rect">
            <a:avLst/>
          </a:prstGeom>
        </p:spPr>
      </p:pic>
    </p:spTree>
    <p:extLst>
      <p:ext uri="{BB962C8B-B14F-4D97-AF65-F5344CB8AC3E}">
        <p14:creationId xmlns:p14="http://schemas.microsoft.com/office/powerpoint/2010/main" val="1281814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86400"/>
            <a:ext cx="8869680" cy="1200329"/>
          </a:xfrm>
          <a:prstGeom prst="rect">
            <a:avLst/>
          </a:prstGeom>
          <a:noFill/>
        </p:spPr>
        <p:txBody>
          <a:bodyPr wrap="square" rtlCol="0">
            <a:spAutoFit/>
          </a:bodyPr>
          <a:lstStyle/>
          <a:p>
            <a:r>
              <a:rPr lang="en-US" dirty="0" smtClean="0"/>
              <a:t>After selecting “Add”, the screen above opens where you can add components to the project. HYSYS has a wide range of build-in components, but you must specify which components you will be using. In this case, we are going to use the C</a:t>
            </a:r>
            <a:r>
              <a:rPr lang="en-US" baseline="-25000" dirty="0" smtClean="0"/>
              <a:t>1</a:t>
            </a:r>
            <a:r>
              <a:rPr lang="en-US" dirty="0" smtClean="0"/>
              <a:t> – C</a:t>
            </a:r>
            <a:r>
              <a:rPr lang="en-US" baseline="-25000" dirty="0" smtClean="0"/>
              <a:t>5</a:t>
            </a:r>
            <a:r>
              <a:rPr lang="en-US" dirty="0" smtClean="0"/>
              <a:t> paraffins, so we begin choosing them and using the “Add” button”.</a:t>
            </a:r>
            <a:endParaRPr lang="en-US" dirty="0"/>
          </a:p>
        </p:txBody>
      </p:sp>
      <p:pic>
        <p:nvPicPr>
          <p:cNvPr id="2" name="Picture 1"/>
          <p:cNvPicPr>
            <a:picLocks noChangeAspect="1"/>
          </p:cNvPicPr>
          <p:nvPr/>
        </p:nvPicPr>
        <p:blipFill>
          <a:blip r:embed="rId2"/>
          <a:stretch>
            <a:fillRect/>
          </a:stretch>
        </p:blipFill>
        <p:spPr>
          <a:xfrm>
            <a:off x="1295400" y="152400"/>
            <a:ext cx="6761356" cy="5181600"/>
          </a:xfrm>
          <a:prstGeom prst="rect">
            <a:avLst/>
          </a:prstGeom>
        </p:spPr>
      </p:pic>
      <p:pic>
        <p:nvPicPr>
          <p:cNvPr id="5" name="Picture 4"/>
          <p:cNvPicPr>
            <a:picLocks noChangeAspect="1"/>
          </p:cNvPicPr>
          <p:nvPr/>
        </p:nvPicPr>
        <p:blipFill>
          <a:blip r:embed="rId3"/>
          <a:stretch>
            <a:fillRect/>
          </a:stretch>
        </p:blipFill>
        <p:spPr>
          <a:xfrm rot="7472110">
            <a:off x="4805475" y="945916"/>
            <a:ext cx="1137007" cy="609600"/>
          </a:xfrm>
          <a:prstGeom prst="rect">
            <a:avLst/>
          </a:prstGeom>
        </p:spPr>
      </p:pic>
      <p:pic>
        <p:nvPicPr>
          <p:cNvPr id="6" name="Picture 5"/>
          <p:cNvPicPr>
            <a:picLocks noChangeAspect="1"/>
          </p:cNvPicPr>
          <p:nvPr/>
        </p:nvPicPr>
        <p:blipFill>
          <a:blip r:embed="rId3"/>
          <a:stretch>
            <a:fillRect/>
          </a:stretch>
        </p:blipFill>
        <p:spPr>
          <a:xfrm rot="7472110">
            <a:off x="6177076" y="945916"/>
            <a:ext cx="1137007" cy="609600"/>
          </a:xfrm>
          <a:prstGeom prst="rect">
            <a:avLst/>
          </a:prstGeom>
        </p:spPr>
      </p:pic>
    </p:spTree>
    <p:extLst>
      <p:ext uri="{BB962C8B-B14F-4D97-AF65-F5344CB8AC3E}">
        <p14:creationId xmlns:p14="http://schemas.microsoft.com/office/powerpoint/2010/main" val="367637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830997"/>
          </a:xfrm>
          <a:prstGeom prst="rect">
            <a:avLst/>
          </a:prstGeom>
          <a:noFill/>
        </p:spPr>
        <p:txBody>
          <a:bodyPr wrap="square" rtlCol="0">
            <a:spAutoFit/>
          </a:bodyPr>
          <a:lstStyle/>
          <a:p>
            <a:r>
              <a:rPr lang="en-US" sz="1600" dirty="0" smtClean="0"/>
              <a:t>To do a bubble-point calculation, go back to the “Conditions” link, and enter “0” in the vapor fraction input box. You will have an infinitely small bubble of vapor in the liquid. Note that the bubble-point is -236.9ºC – quite cold because methane is very volatile. </a:t>
            </a:r>
            <a:endParaRPr lang="en-US" sz="1600" dirty="0"/>
          </a:p>
        </p:txBody>
      </p:sp>
      <p:pic>
        <p:nvPicPr>
          <p:cNvPr id="2" name="Picture 1"/>
          <p:cNvPicPr>
            <a:picLocks noChangeAspect="1"/>
          </p:cNvPicPr>
          <p:nvPr/>
        </p:nvPicPr>
        <p:blipFill>
          <a:blip r:embed="rId2"/>
          <a:stretch>
            <a:fillRect/>
          </a:stretch>
        </p:blipFill>
        <p:spPr>
          <a:xfrm>
            <a:off x="663892" y="838200"/>
            <a:ext cx="7724775" cy="4295775"/>
          </a:xfrm>
          <a:prstGeom prst="rect">
            <a:avLst/>
          </a:prstGeom>
        </p:spPr>
      </p:pic>
    </p:spTree>
    <p:extLst>
      <p:ext uri="{BB962C8B-B14F-4D97-AF65-F5344CB8AC3E}">
        <p14:creationId xmlns:p14="http://schemas.microsoft.com/office/powerpoint/2010/main" val="309027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1077218"/>
          </a:xfrm>
          <a:prstGeom prst="rect">
            <a:avLst/>
          </a:prstGeom>
          <a:noFill/>
        </p:spPr>
        <p:txBody>
          <a:bodyPr wrap="square" rtlCol="0">
            <a:spAutoFit/>
          </a:bodyPr>
          <a:lstStyle/>
          <a:p>
            <a:r>
              <a:rPr lang="en-US" sz="1600" dirty="0" smtClean="0"/>
              <a:t>Go back to the “Composition” link, and check the vapor composition. It is 100% methane because of the very high relative volatility of methane at this temperature. If you want to see the K values, click on the “K Value” link in the left column and you will see that the methane K value is 15.00 while all the other components have K values smaller than 10</a:t>
            </a:r>
            <a:r>
              <a:rPr lang="en-US" sz="1600" baseline="30000" dirty="0" smtClean="0"/>
              <a:t>-9</a:t>
            </a:r>
            <a:r>
              <a:rPr lang="en-US" sz="1600" dirty="0" smtClean="0"/>
              <a:t>. </a:t>
            </a:r>
            <a:endParaRPr lang="en-US" sz="1600" baseline="30000" dirty="0"/>
          </a:p>
        </p:txBody>
      </p:sp>
      <p:pic>
        <p:nvPicPr>
          <p:cNvPr id="3" name="Picture 2"/>
          <p:cNvPicPr>
            <a:picLocks noChangeAspect="1"/>
          </p:cNvPicPr>
          <p:nvPr/>
        </p:nvPicPr>
        <p:blipFill>
          <a:blip r:embed="rId2"/>
          <a:stretch>
            <a:fillRect/>
          </a:stretch>
        </p:blipFill>
        <p:spPr>
          <a:xfrm>
            <a:off x="663892" y="685800"/>
            <a:ext cx="7724775" cy="4552950"/>
          </a:xfrm>
          <a:prstGeom prst="rect">
            <a:avLst/>
          </a:prstGeom>
        </p:spPr>
      </p:pic>
    </p:spTree>
    <p:extLst>
      <p:ext uri="{BB962C8B-B14F-4D97-AF65-F5344CB8AC3E}">
        <p14:creationId xmlns:p14="http://schemas.microsoft.com/office/powerpoint/2010/main" val="1718262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338554"/>
          </a:xfrm>
          <a:prstGeom prst="rect">
            <a:avLst/>
          </a:prstGeom>
          <a:noFill/>
        </p:spPr>
        <p:txBody>
          <a:bodyPr wrap="square" rtlCol="0">
            <a:spAutoFit/>
          </a:bodyPr>
          <a:lstStyle/>
          <a:p>
            <a:r>
              <a:rPr lang="en-US" sz="1600" dirty="0" smtClean="0"/>
              <a:t>Finally, enter “0.5” for the vapor phase fraction on the “Conditions” link. </a:t>
            </a:r>
            <a:endParaRPr lang="en-US" sz="1600" dirty="0"/>
          </a:p>
        </p:txBody>
      </p:sp>
      <p:pic>
        <p:nvPicPr>
          <p:cNvPr id="2" name="Picture 1"/>
          <p:cNvPicPr>
            <a:picLocks noChangeAspect="1"/>
          </p:cNvPicPr>
          <p:nvPr/>
        </p:nvPicPr>
        <p:blipFill>
          <a:blip r:embed="rId2"/>
          <a:stretch>
            <a:fillRect/>
          </a:stretch>
        </p:blipFill>
        <p:spPr>
          <a:xfrm>
            <a:off x="663892" y="457200"/>
            <a:ext cx="7724775" cy="4552950"/>
          </a:xfrm>
          <a:prstGeom prst="rect">
            <a:avLst/>
          </a:prstGeom>
        </p:spPr>
      </p:pic>
    </p:spTree>
    <p:extLst>
      <p:ext uri="{BB962C8B-B14F-4D97-AF65-F5344CB8AC3E}">
        <p14:creationId xmlns:p14="http://schemas.microsoft.com/office/powerpoint/2010/main" val="1833025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584775"/>
          </a:xfrm>
          <a:prstGeom prst="rect">
            <a:avLst/>
          </a:prstGeom>
          <a:noFill/>
        </p:spPr>
        <p:txBody>
          <a:bodyPr wrap="square" rtlCol="0">
            <a:spAutoFit/>
          </a:bodyPr>
          <a:lstStyle/>
          <a:p>
            <a:r>
              <a:rPr lang="en-US" sz="1600" dirty="0" smtClean="0"/>
              <a:t>Check the “Composition” link to see the vapor and liquid compositions. You may need to expand the width of the window to see both the vapor and liquid compositions at the same time. </a:t>
            </a:r>
            <a:endParaRPr lang="en-US" sz="1600" dirty="0"/>
          </a:p>
        </p:txBody>
      </p:sp>
      <p:pic>
        <p:nvPicPr>
          <p:cNvPr id="2" name="Picture 1"/>
          <p:cNvPicPr>
            <a:picLocks noChangeAspect="1"/>
          </p:cNvPicPr>
          <p:nvPr/>
        </p:nvPicPr>
        <p:blipFill>
          <a:blip r:embed="rId2"/>
          <a:stretch>
            <a:fillRect/>
          </a:stretch>
        </p:blipFill>
        <p:spPr>
          <a:xfrm>
            <a:off x="663892" y="609600"/>
            <a:ext cx="7724775" cy="4552950"/>
          </a:xfrm>
          <a:prstGeom prst="rect">
            <a:avLst/>
          </a:prstGeom>
        </p:spPr>
      </p:pic>
    </p:spTree>
    <p:extLst>
      <p:ext uri="{BB962C8B-B14F-4D97-AF65-F5344CB8AC3E}">
        <p14:creationId xmlns:p14="http://schemas.microsoft.com/office/powerpoint/2010/main" val="1408186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377613"/>
            <a:ext cx="8869680" cy="1323439"/>
          </a:xfrm>
          <a:prstGeom prst="rect">
            <a:avLst/>
          </a:prstGeom>
          <a:noFill/>
        </p:spPr>
        <p:txBody>
          <a:bodyPr wrap="square" rtlCol="0">
            <a:spAutoFit/>
          </a:bodyPr>
          <a:lstStyle/>
          <a:p>
            <a:r>
              <a:rPr lang="en-US" sz="1600" dirty="0" smtClean="0"/>
              <a:t>Similar calculations can be done fixing temperature, and computing dew-pressure and bubble-pressure. To do this, delete the pressure, and enter a fixed temperature – say 50ºC, then put in a vapor faction of 1, 0, and 0.5 in succession. The screen capture above shows a dew-pressure of 2.954 </a:t>
            </a:r>
            <a:r>
              <a:rPr lang="en-US" sz="1600" dirty="0" err="1" smtClean="0"/>
              <a:t>bar_g</a:t>
            </a:r>
            <a:r>
              <a:rPr lang="en-US" sz="1600" dirty="0" smtClean="0"/>
              <a:t> at 50ºC. An infinitesimally small droplet of liquid would be formed when a gaseous mixture at 50ºC is compressed at constant T to </a:t>
            </a:r>
            <a:r>
              <a:rPr lang="en-US" sz="1600" dirty="0"/>
              <a:t>2.954 </a:t>
            </a:r>
            <a:r>
              <a:rPr lang="en-US" sz="1600" dirty="0" err="1" smtClean="0"/>
              <a:t>bar_g</a:t>
            </a:r>
            <a:r>
              <a:rPr lang="en-US" sz="1600" dirty="0" smtClean="0"/>
              <a:t>. </a:t>
            </a:r>
            <a:endParaRPr lang="en-US" sz="1600" dirty="0"/>
          </a:p>
        </p:txBody>
      </p:sp>
      <p:pic>
        <p:nvPicPr>
          <p:cNvPr id="2" name="Picture 1"/>
          <p:cNvPicPr>
            <a:picLocks noChangeAspect="1"/>
          </p:cNvPicPr>
          <p:nvPr/>
        </p:nvPicPr>
        <p:blipFill>
          <a:blip r:embed="rId2"/>
          <a:stretch>
            <a:fillRect/>
          </a:stretch>
        </p:blipFill>
        <p:spPr>
          <a:xfrm>
            <a:off x="663892" y="381000"/>
            <a:ext cx="7724775" cy="4552950"/>
          </a:xfrm>
          <a:prstGeom prst="rect">
            <a:avLst/>
          </a:prstGeom>
        </p:spPr>
      </p:pic>
    </p:spTree>
    <p:extLst>
      <p:ext uri="{BB962C8B-B14F-4D97-AF65-F5344CB8AC3E}">
        <p14:creationId xmlns:p14="http://schemas.microsoft.com/office/powerpoint/2010/main" val="389073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377613"/>
            <a:ext cx="8869680" cy="584775"/>
          </a:xfrm>
          <a:prstGeom prst="rect">
            <a:avLst/>
          </a:prstGeom>
          <a:noFill/>
        </p:spPr>
        <p:txBody>
          <a:bodyPr wrap="square" rtlCol="0">
            <a:spAutoFit/>
          </a:bodyPr>
          <a:lstStyle/>
          <a:p>
            <a:r>
              <a:rPr lang="en-US" sz="1600" dirty="0" smtClean="0"/>
              <a:t>For a vapor faction of 0 at 50ºC,  an infinitesimally small bubble of vapor would be formed when a liquid mixture at 50ºC is at 31.61 </a:t>
            </a:r>
            <a:r>
              <a:rPr lang="en-US" sz="1600" dirty="0" err="1" smtClean="0"/>
              <a:t>bar_g</a:t>
            </a:r>
            <a:r>
              <a:rPr lang="en-US" sz="1600" dirty="0" smtClean="0"/>
              <a:t>. Check the vapor composition and you will see it is 45.03% methane.</a:t>
            </a:r>
            <a:endParaRPr lang="en-US" sz="1600" dirty="0"/>
          </a:p>
        </p:txBody>
      </p:sp>
      <p:pic>
        <p:nvPicPr>
          <p:cNvPr id="2" name="Picture 1"/>
          <p:cNvPicPr>
            <a:picLocks noChangeAspect="1"/>
          </p:cNvPicPr>
          <p:nvPr/>
        </p:nvPicPr>
        <p:blipFill>
          <a:blip r:embed="rId2"/>
          <a:stretch>
            <a:fillRect/>
          </a:stretch>
        </p:blipFill>
        <p:spPr>
          <a:xfrm>
            <a:off x="663892" y="381000"/>
            <a:ext cx="7724775" cy="4552950"/>
          </a:xfrm>
          <a:prstGeom prst="rect">
            <a:avLst/>
          </a:prstGeom>
        </p:spPr>
      </p:pic>
    </p:spTree>
    <p:extLst>
      <p:ext uri="{BB962C8B-B14F-4D97-AF65-F5344CB8AC3E}">
        <p14:creationId xmlns:p14="http://schemas.microsoft.com/office/powerpoint/2010/main" val="1095236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Exercises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Find the pressure and vapor and liquid composition at T=50ºC, vapor fraction = 0.5</a:t>
            </a:r>
          </a:p>
          <a:p>
            <a:r>
              <a:rPr lang="en-US" sz="2800" dirty="0" smtClean="0"/>
              <a:t>Repeat the calculations in this tutorial, but use the Peng-Robinson equation of state instead of UNIQUAC for the liquid phase as well as the gas phase. To change to </a:t>
            </a:r>
            <a:r>
              <a:rPr lang="en-US" sz="2800" dirty="0" err="1" smtClean="0"/>
              <a:t>Peng</a:t>
            </a:r>
            <a:r>
              <a:rPr lang="en-US" sz="2800" dirty="0" smtClean="0"/>
              <a:t>-Robinson:</a:t>
            </a:r>
          </a:p>
          <a:p>
            <a:pPr lvl="1"/>
            <a:r>
              <a:rPr lang="en-US" sz="2400" dirty="0" smtClean="0"/>
              <a:t>Go back to the basis environment by clicking on the beaker icon labelled “Properties” on the side lower left sidebar.</a:t>
            </a:r>
          </a:p>
          <a:p>
            <a:pPr lvl="1"/>
            <a:r>
              <a:rPr lang="en-US" sz="2400" dirty="0" smtClean="0"/>
              <a:t>Click the Fluid Packages/Basis-1 tab and choose Peng-Robinson from the Property Package Selection list. Choose “</a:t>
            </a:r>
            <a:r>
              <a:rPr lang="en-US" sz="2400" dirty="0" err="1" smtClean="0"/>
              <a:t>Rackett</a:t>
            </a:r>
            <a:r>
              <a:rPr lang="en-US" sz="2400" dirty="0" smtClean="0"/>
              <a:t>” for Density in the Options window that opens.</a:t>
            </a:r>
          </a:p>
          <a:p>
            <a:pPr lvl="1"/>
            <a:r>
              <a:rPr lang="en-US" sz="2400" dirty="0" smtClean="0"/>
              <a:t>Return to the Simulation – use the “Simulation link in the lower left sidebar.</a:t>
            </a:r>
          </a:p>
          <a:p>
            <a:r>
              <a:rPr lang="en-US" dirty="0" smtClean="0"/>
              <a:t>Compare results of </a:t>
            </a:r>
            <a:r>
              <a:rPr lang="en-US" dirty="0" err="1" smtClean="0"/>
              <a:t>Peng</a:t>
            </a:r>
            <a:r>
              <a:rPr lang="en-US" dirty="0" smtClean="0"/>
              <a:t>-Robinson to UNIQUAC. Why are the results different but approximately the same?</a:t>
            </a:r>
          </a:p>
          <a:p>
            <a:pPr lvl="1"/>
            <a:endParaRPr lang="en-US" sz="2000" dirty="0" smtClean="0"/>
          </a:p>
          <a:p>
            <a:pPr lvl="1"/>
            <a:endParaRPr lang="en-US" sz="2400" dirty="0" smtClean="0"/>
          </a:p>
          <a:p>
            <a:endParaRPr lang="en-US" sz="2800" dirty="0" smtClean="0"/>
          </a:p>
        </p:txBody>
      </p:sp>
    </p:spTree>
    <p:extLst>
      <p:ext uri="{BB962C8B-B14F-4D97-AF65-F5344CB8AC3E}">
        <p14:creationId xmlns:p14="http://schemas.microsoft.com/office/powerpoint/2010/main" val="299978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39" y="5394960"/>
            <a:ext cx="8869680" cy="1200329"/>
          </a:xfrm>
          <a:prstGeom prst="rect">
            <a:avLst/>
          </a:prstGeom>
          <a:noFill/>
        </p:spPr>
        <p:txBody>
          <a:bodyPr wrap="square" rtlCol="0">
            <a:spAutoFit/>
          </a:bodyPr>
          <a:lstStyle/>
          <a:p>
            <a:r>
              <a:rPr lang="en-US" dirty="0" smtClean="0"/>
              <a:t>After highlighting the component you want, click the “Add Pure” button”. Repeat to add all the C</a:t>
            </a:r>
            <a:r>
              <a:rPr lang="en-US" baseline="-25000" dirty="0" smtClean="0"/>
              <a:t>1</a:t>
            </a:r>
            <a:r>
              <a:rPr lang="en-US" dirty="0" smtClean="0"/>
              <a:t> – C</a:t>
            </a:r>
            <a:r>
              <a:rPr lang="en-US" baseline="-25000" dirty="0" smtClean="0"/>
              <a:t>5</a:t>
            </a:r>
            <a:r>
              <a:rPr lang="en-US" dirty="0" smtClean="0"/>
              <a:t> normal paraffins. You can use the default name “Component List-1”. If you make a mistake, use the “Delete” button to remove the component. When you are done, go to the “Fluid Packages” link in the left panel.</a:t>
            </a:r>
            <a:endParaRPr lang="en-US" dirty="0"/>
          </a:p>
        </p:txBody>
      </p:sp>
      <p:pic>
        <p:nvPicPr>
          <p:cNvPr id="2" name="Picture 1"/>
          <p:cNvPicPr>
            <a:picLocks noChangeAspect="1"/>
          </p:cNvPicPr>
          <p:nvPr/>
        </p:nvPicPr>
        <p:blipFill>
          <a:blip r:embed="rId2"/>
          <a:stretch>
            <a:fillRect/>
          </a:stretch>
        </p:blipFill>
        <p:spPr>
          <a:xfrm>
            <a:off x="1260969" y="228600"/>
            <a:ext cx="6530620" cy="5004774"/>
          </a:xfrm>
          <a:prstGeom prst="rect">
            <a:avLst/>
          </a:prstGeom>
        </p:spPr>
      </p:pic>
      <p:pic>
        <p:nvPicPr>
          <p:cNvPr id="5" name="Picture 4"/>
          <p:cNvPicPr>
            <a:picLocks noChangeAspect="1"/>
          </p:cNvPicPr>
          <p:nvPr/>
        </p:nvPicPr>
        <p:blipFill>
          <a:blip r:embed="rId3"/>
          <a:stretch>
            <a:fillRect/>
          </a:stretch>
        </p:blipFill>
        <p:spPr>
          <a:xfrm rot="10800000">
            <a:off x="1981200" y="1219200"/>
            <a:ext cx="685800" cy="367688"/>
          </a:xfrm>
          <a:prstGeom prst="rect">
            <a:avLst/>
          </a:prstGeom>
        </p:spPr>
      </p:pic>
      <p:sp>
        <p:nvSpPr>
          <p:cNvPr id="3" name="TextBox 2"/>
          <p:cNvSpPr txBox="1"/>
          <p:nvPr/>
        </p:nvSpPr>
        <p:spPr>
          <a:xfrm>
            <a:off x="2154680" y="1217557"/>
            <a:ext cx="512320" cy="369332"/>
          </a:xfrm>
          <a:prstGeom prst="rect">
            <a:avLst/>
          </a:prstGeom>
          <a:noFill/>
        </p:spPr>
        <p:txBody>
          <a:bodyPr wrap="none" rtlCol="0">
            <a:spAutoFit/>
          </a:bodyPr>
          <a:lstStyle/>
          <a:p>
            <a:r>
              <a:rPr lang="en-US" dirty="0" smtClean="0"/>
              <a:t>last</a:t>
            </a:r>
            <a:endParaRPr lang="en-US" dirty="0"/>
          </a:p>
        </p:txBody>
      </p:sp>
    </p:spTree>
    <p:extLst>
      <p:ext uri="{BB962C8B-B14F-4D97-AF65-F5344CB8AC3E}">
        <p14:creationId xmlns:p14="http://schemas.microsoft.com/office/powerpoint/2010/main" val="981927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562600"/>
            <a:ext cx="8869680" cy="646331"/>
          </a:xfrm>
          <a:prstGeom prst="rect">
            <a:avLst/>
          </a:prstGeom>
          <a:noFill/>
        </p:spPr>
        <p:txBody>
          <a:bodyPr wrap="square" rtlCol="0">
            <a:spAutoFit/>
          </a:bodyPr>
          <a:lstStyle/>
          <a:p>
            <a:r>
              <a:rPr lang="en-US" dirty="0" smtClean="0"/>
              <a:t>On the “Fluid Packages” page, click “Add”. You use “Fluid Packages” to specify the thermodynamics modelling module to be used.</a:t>
            </a:r>
            <a:endParaRPr lang="en-US" dirty="0"/>
          </a:p>
        </p:txBody>
      </p:sp>
      <p:pic>
        <p:nvPicPr>
          <p:cNvPr id="2" name="Picture 1"/>
          <p:cNvPicPr>
            <a:picLocks noChangeAspect="1"/>
          </p:cNvPicPr>
          <p:nvPr/>
        </p:nvPicPr>
        <p:blipFill>
          <a:blip r:embed="rId2"/>
          <a:stretch>
            <a:fillRect/>
          </a:stretch>
        </p:blipFill>
        <p:spPr>
          <a:xfrm>
            <a:off x="1095886" y="152400"/>
            <a:ext cx="6860788" cy="5257800"/>
          </a:xfrm>
          <a:prstGeom prst="rect">
            <a:avLst/>
          </a:prstGeom>
        </p:spPr>
      </p:pic>
      <p:pic>
        <p:nvPicPr>
          <p:cNvPr id="5" name="Picture 4"/>
          <p:cNvPicPr>
            <a:picLocks noChangeAspect="1"/>
          </p:cNvPicPr>
          <p:nvPr/>
        </p:nvPicPr>
        <p:blipFill>
          <a:blip r:embed="rId3"/>
          <a:stretch>
            <a:fillRect/>
          </a:stretch>
        </p:blipFill>
        <p:spPr>
          <a:xfrm rot="7472110">
            <a:off x="2443276" y="3384316"/>
            <a:ext cx="1137007" cy="609600"/>
          </a:xfrm>
          <a:prstGeom prst="rect">
            <a:avLst/>
          </a:prstGeom>
        </p:spPr>
      </p:pic>
    </p:spTree>
    <p:extLst>
      <p:ext uri="{BB962C8B-B14F-4D97-AF65-F5344CB8AC3E}">
        <p14:creationId xmlns:p14="http://schemas.microsoft.com/office/powerpoint/2010/main" val="3217799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334000"/>
            <a:ext cx="8869680" cy="1323439"/>
          </a:xfrm>
          <a:prstGeom prst="rect">
            <a:avLst/>
          </a:prstGeom>
          <a:noFill/>
        </p:spPr>
        <p:txBody>
          <a:bodyPr wrap="square" rtlCol="0">
            <a:spAutoFit/>
          </a:bodyPr>
          <a:lstStyle/>
          <a:p>
            <a:r>
              <a:rPr lang="en-US" sz="1600" dirty="0" smtClean="0"/>
              <a:t>In the “Fluid Package: Basis -1” window (above), look down the “Property Package Selection” window toward the left and choose “UNIQUAC”. You can choose other models, but choose wisely, not indiscriminately. Note that a small window opens to the right. This window has some of the main assumptions to be used in the calculation. Since UNIQUAC primarily simulates the liquid phase, one of the options is the </a:t>
            </a:r>
            <a:r>
              <a:rPr lang="en-US" sz="1600" dirty="0" err="1" smtClean="0"/>
              <a:t>Vapour</a:t>
            </a:r>
            <a:r>
              <a:rPr lang="en-US" sz="1600" dirty="0" smtClean="0"/>
              <a:t> Model to be used, which is ideal gas by default. Switch that to “PR”.</a:t>
            </a:r>
            <a:endParaRPr lang="en-US" sz="1600" dirty="0"/>
          </a:p>
        </p:txBody>
      </p:sp>
      <p:pic>
        <p:nvPicPr>
          <p:cNvPr id="11" name="Picture 10"/>
          <p:cNvPicPr>
            <a:picLocks noChangeAspect="1"/>
          </p:cNvPicPr>
          <p:nvPr/>
        </p:nvPicPr>
        <p:blipFill>
          <a:blip r:embed="rId2"/>
          <a:stretch>
            <a:fillRect/>
          </a:stretch>
        </p:blipFill>
        <p:spPr>
          <a:xfrm>
            <a:off x="1143000" y="121920"/>
            <a:ext cx="6801129" cy="5212080"/>
          </a:xfrm>
          <a:prstGeom prst="rect">
            <a:avLst/>
          </a:prstGeom>
        </p:spPr>
      </p:pic>
      <p:pic>
        <p:nvPicPr>
          <p:cNvPr id="5" name="Picture 4"/>
          <p:cNvPicPr>
            <a:picLocks noChangeAspect="1"/>
          </p:cNvPicPr>
          <p:nvPr/>
        </p:nvPicPr>
        <p:blipFill>
          <a:blip r:embed="rId3"/>
          <a:stretch>
            <a:fillRect/>
          </a:stretch>
        </p:blipFill>
        <p:spPr>
          <a:xfrm rot="10800000">
            <a:off x="3435092" y="3705761"/>
            <a:ext cx="1137007" cy="609600"/>
          </a:xfrm>
          <a:prstGeom prst="rect">
            <a:avLst/>
          </a:prstGeom>
        </p:spPr>
      </p:pic>
      <p:sp>
        <p:nvSpPr>
          <p:cNvPr id="3" name="TextBox 2"/>
          <p:cNvSpPr txBox="1"/>
          <p:nvPr/>
        </p:nvSpPr>
        <p:spPr>
          <a:xfrm>
            <a:off x="3793631" y="3825895"/>
            <a:ext cx="548420" cy="369332"/>
          </a:xfrm>
          <a:prstGeom prst="rect">
            <a:avLst/>
          </a:prstGeom>
          <a:noFill/>
        </p:spPr>
        <p:txBody>
          <a:bodyPr wrap="none" rtlCol="0">
            <a:spAutoFit/>
          </a:bodyPr>
          <a:lstStyle/>
          <a:p>
            <a:r>
              <a:rPr lang="en-US" dirty="0" smtClean="0"/>
              <a:t>first</a:t>
            </a:r>
            <a:endParaRPr lang="en-US" dirty="0"/>
          </a:p>
        </p:txBody>
      </p:sp>
      <p:pic>
        <p:nvPicPr>
          <p:cNvPr id="9" name="Picture 8"/>
          <p:cNvPicPr>
            <a:picLocks noChangeAspect="1"/>
          </p:cNvPicPr>
          <p:nvPr/>
        </p:nvPicPr>
        <p:blipFill>
          <a:blip r:embed="rId3"/>
          <a:stretch>
            <a:fillRect/>
          </a:stretch>
        </p:blipFill>
        <p:spPr>
          <a:xfrm rot="10800000">
            <a:off x="5398376" y="1491733"/>
            <a:ext cx="1137007" cy="609600"/>
          </a:xfrm>
          <a:prstGeom prst="rect">
            <a:avLst/>
          </a:prstGeom>
        </p:spPr>
      </p:pic>
      <p:sp>
        <p:nvSpPr>
          <p:cNvPr id="8" name="Rectangle 7"/>
          <p:cNvSpPr/>
          <p:nvPr/>
        </p:nvSpPr>
        <p:spPr>
          <a:xfrm>
            <a:off x="5603012" y="1611867"/>
            <a:ext cx="932371" cy="369332"/>
          </a:xfrm>
          <a:prstGeom prst="rect">
            <a:avLst/>
          </a:prstGeom>
        </p:spPr>
        <p:txBody>
          <a:bodyPr wrap="none">
            <a:spAutoFit/>
          </a:bodyPr>
          <a:lstStyle/>
          <a:p>
            <a:r>
              <a:rPr lang="en-US" dirty="0" smtClean="0"/>
              <a:t>window</a:t>
            </a:r>
            <a:endParaRPr lang="en-US" dirty="0"/>
          </a:p>
        </p:txBody>
      </p:sp>
    </p:spTree>
    <p:extLst>
      <p:ext uri="{BB962C8B-B14F-4D97-AF65-F5344CB8AC3E}">
        <p14:creationId xmlns:p14="http://schemas.microsoft.com/office/powerpoint/2010/main" val="298387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724" y="5721767"/>
            <a:ext cx="8869680" cy="1077218"/>
          </a:xfrm>
          <a:prstGeom prst="rect">
            <a:avLst/>
          </a:prstGeom>
          <a:noFill/>
        </p:spPr>
        <p:txBody>
          <a:bodyPr wrap="square" rtlCol="0">
            <a:spAutoFit/>
          </a:bodyPr>
          <a:lstStyle/>
          <a:p>
            <a:r>
              <a:rPr lang="en-US" sz="1600" dirty="0" smtClean="0"/>
              <a:t>The “Density Method, by default, is </a:t>
            </a:r>
            <a:r>
              <a:rPr lang="en-US" sz="1600" dirty="0" err="1" smtClean="0"/>
              <a:t>Costald</a:t>
            </a:r>
            <a:r>
              <a:rPr lang="en-US" sz="1600" dirty="0" smtClean="0"/>
              <a:t>. What does your textbook recommend for liquid densities? S&amp;VN cover the </a:t>
            </a:r>
            <a:r>
              <a:rPr lang="en-US" sz="1600" dirty="0" err="1" smtClean="0"/>
              <a:t>Rackett</a:t>
            </a:r>
            <a:r>
              <a:rPr lang="en-US" sz="1600" dirty="0" smtClean="0"/>
              <a:t> equation. If you use the dropdown menu on Density Method, you will find “</a:t>
            </a:r>
            <a:r>
              <a:rPr lang="en-US" sz="1600" dirty="0" err="1" smtClean="0"/>
              <a:t>Rackett</a:t>
            </a:r>
            <a:r>
              <a:rPr lang="en-US" sz="1600" dirty="0" smtClean="0"/>
              <a:t>” so let’s use that. When you are done, click on the “Simulation” link in the lower left sidebar. You may get some warnings, but just take OK and move on.</a:t>
            </a:r>
            <a:endParaRPr lang="en-US" sz="1600" dirty="0"/>
          </a:p>
        </p:txBody>
      </p:sp>
      <p:pic>
        <p:nvPicPr>
          <p:cNvPr id="2" name="Picture 1"/>
          <p:cNvPicPr>
            <a:picLocks noChangeAspect="1"/>
          </p:cNvPicPr>
          <p:nvPr/>
        </p:nvPicPr>
        <p:blipFill>
          <a:blip r:embed="rId2"/>
          <a:stretch>
            <a:fillRect/>
          </a:stretch>
        </p:blipFill>
        <p:spPr>
          <a:xfrm>
            <a:off x="1219200" y="152400"/>
            <a:ext cx="7039765" cy="5394960"/>
          </a:xfrm>
          <a:prstGeom prst="rect">
            <a:avLst/>
          </a:prstGeom>
        </p:spPr>
      </p:pic>
      <p:pic>
        <p:nvPicPr>
          <p:cNvPr id="5" name="Picture 4"/>
          <p:cNvPicPr>
            <a:picLocks noChangeAspect="1"/>
          </p:cNvPicPr>
          <p:nvPr/>
        </p:nvPicPr>
        <p:blipFill>
          <a:blip r:embed="rId3"/>
          <a:stretch>
            <a:fillRect/>
          </a:stretch>
        </p:blipFill>
        <p:spPr>
          <a:xfrm rot="10800000">
            <a:off x="1905000" y="4343400"/>
            <a:ext cx="1137007" cy="609600"/>
          </a:xfrm>
          <a:prstGeom prst="rect">
            <a:avLst/>
          </a:prstGeom>
        </p:spPr>
      </p:pic>
      <p:sp>
        <p:nvSpPr>
          <p:cNvPr id="3" name="TextBox 2"/>
          <p:cNvSpPr txBox="1"/>
          <p:nvPr/>
        </p:nvSpPr>
        <p:spPr>
          <a:xfrm>
            <a:off x="2199293" y="4463534"/>
            <a:ext cx="512320" cy="369332"/>
          </a:xfrm>
          <a:prstGeom prst="rect">
            <a:avLst/>
          </a:prstGeom>
          <a:noFill/>
        </p:spPr>
        <p:txBody>
          <a:bodyPr wrap="none" rtlCol="0">
            <a:spAutoFit/>
          </a:bodyPr>
          <a:lstStyle/>
          <a:p>
            <a:r>
              <a:rPr lang="en-US" dirty="0" smtClean="0"/>
              <a:t>last</a:t>
            </a:r>
            <a:endParaRPr lang="en-US" dirty="0"/>
          </a:p>
        </p:txBody>
      </p:sp>
      <p:pic>
        <p:nvPicPr>
          <p:cNvPr id="9" name="Picture 8"/>
          <p:cNvPicPr>
            <a:picLocks noChangeAspect="1"/>
          </p:cNvPicPr>
          <p:nvPr/>
        </p:nvPicPr>
        <p:blipFill>
          <a:blip r:embed="rId3"/>
          <a:stretch>
            <a:fillRect/>
          </a:stretch>
        </p:blipFill>
        <p:spPr>
          <a:xfrm rot="10800000">
            <a:off x="5562600" y="1524000"/>
            <a:ext cx="1137007" cy="609600"/>
          </a:xfrm>
          <a:prstGeom prst="rect">
            <a:avLst/>
          </a:prstGeom>
        </p:spPr>
      </p:pic>
      <p:sp>
        <p:nvSpPr>
          <p:cNvPr id="8" name="Rectangle 7"/>
          <p:cNvSpPr/>
          <p:nvPr/>
        </p:nvSpPr>
        <p:spPr>
          <a:xfrm>
            <a:off x="5767236" y="1644134"/>
            <a:ext cx="932371" cy="369332"/>
          </a:xfrm>
          <a:prstGeom prst="rect">
            <a:avLst/>
          </a:prstGeom>
        </p:spPr>
        <p:txBody>
          <a:bodyPr wrap="none">
            <a:spAutoFit/>
          </a:bodyPr>
          <a:lstStyle/>
          <a:p>
            <a:r>
              <a:rPr lang="en-US" dirty="0" smtClean="0"/>
              <a:t>window</a:t>
            </a:r>
            <a:endParaRPr lang="en-US" dirty="0"/>
          </a:p>
        </p:txBody>
      </p:sp>
    </p:spTree>
    <p:extLst>
      <p:ext uri="{BB962C8B-B14F-4D97-AF65-F5344CB8AC3E}">
        <p14:creationId xmlns:p14="http://schemas.microsoft.com/office/powerpoint/2010/main" val="2274118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1323439"/>
          </a:xfrm>
          <a:prstGeom prst="rect">
            <a:avLst/>
          </a:prstGeom>
          <a:noFill/>
        </p:spPr>
        <p:txBody>
          <a:bodyPr wrap="square" rtlCol="0">
            <a:spAutoFit/>
          </a:bodyPr>
          <a:lstStyle/>
          <a:p>
            <a:r>
              <a:rPr lang="en-US" sz="1600" dirty="0" smtClean="0"/>
              <a:t>This is the simulation environment where the process is built. The first time you start HYSYS, the palette of items that I have docked to the right may be floating. You can dock them if you wish, or leave them. Now, on the palette, rollover the blue arrow near the upper left corner. It should popup the message “material stream”. One click on the arrow will grab it, then you rollover to the blank main page and drop with another click.</a:t>
            </a:r>
            <a:endParaRPr lang="en-US" sz="1600" dirty="0"/>
          </a:p>
        </p:txBody>
      </p:sp>
      <p:pic>
        <p:nvPicPr>
          <p:cNvPr id="2" name="Picture 1"/>
          <p:cNvPicPr>
            <a:picLocks noChangeAspect="1"/>
          </p:cNvPicPr>
          <p:nvPr/>
        </p:nvPicPr>
        <p:blipFill>
          <a:blip r:embed="rId2"/>
          <a:stretch>
            <a:fillRect/>
          </a:stretch>
        </p:blipFill>
        <p:spPr>
          <a:xfrm>
            <a:off x="946738" y="71718"/>
            <a:ext cx="7159084" cy="5486400"/>
          </a:xfrm>
          <a:prstGeom prst="rect">
            <a:avLst/>
          </a:prstGeom>
        </p:spPr>
      </p:pic>
      <p:pic>
        <p:nvPicPr>
          <p:cNvPr id="6" name="Picture 5"/>
          <p:cNvPicPr>
            <a:picLocks noChangeAspect="1"/>
          </p:cNvPicPr>
          <p:nvPr/>
        </p:nvPicPr>
        <p:blipFill>
          <a:blip r:embed="rId3"/>
          <a:stretch>
            <a:fillRect/>
          </a:stretch>
        </p:blipFill>
        <p:spPr>
          <a:xfrm rot="7472110">
            <a:off x="7165790" y="587268"/>
            <a:ext cx="697345" cy="373878"/>
          </a:xfrm>
          <a:prstGeom prst="rect">
            <a:avLst/>
          </a:prstGeom>
        </p:spPr>
      </p:pic>
    </p:spTree>
    <p:extLst>
      <p:ext uri="{BB962C8B-B14F-4D97-AF65-F5344CB8AC3E}">
        <p14:creationId xmlns:p14="http://schemas.microsoft.com/office/powerpoint/2010/main" val="3654782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410200"/>
            <a:ext cx="8869680" cy="1323439"/>
          </a:xfrm>
          <a:prstGeom prst="rect">
            <a:avLst/>
          </a:prstGeom>
          <a:noFill/>
        </p:spPr>
        <p:txBody>
          <a:bodyPr wrap="square" rtlCol="0">
            <a:spAutoFit/>
          </a:bodyPr>
          <a:lstStyle/>
          <a:p>
            <a:r>
              <a:rPr lang="en-US" sz="1600" dirty="0" smtClean="0"/>
              <a:t>The arrow is labeled “1” by default and is a flow stream. In many instances, HYSYS will calculate properties of streams, but we also have the ability to specify properties. Always be cognizant of the fact that the phase rule limits the number of properties you can specify. In this case, we are beginning with an inlet stream to the PFD, and we want to tell HYSYS what the properties are. To do this, begin by double-clicking on the stream (the arrow). A new window will open.</a:t>
            </a:r>
            <a:endParaRPr lang="en-US" sz="1600" dirty="0"/>
          </a:p>
        </p:txBody>
      </p:sp>
      <p:pic>
        <p:nvPicPr>
          <p:cNvPr id="2" name="Picture 1"/>
          <p:cNvPicPr>
            <a:picLocks noChangeAspect="1"/>
          </p:cNvPicPr>
          <p:nvPr/>
        </p:nvPicPr>
        <p:blipFill>
          <a:blip r:embed="rId2"/>
          <a:stretch>
            <a:fillRect/>
          </a:stretch>
        </p:blipFill>
        <p:spPr>
          <a:xfrm>
            <a:off x="1135380" y="177074"/>
            <a:ext cx="6781800" cy="5197267"/>
          </a:xfrm>
          <a:prstGeom prst="rect">
            <a:avLst/>
          </a:prstGeom>
        </p:spPr>
      </p:pic>
    </p:spTree>
    <p:extLst>
      <p:ext uri="{BB962C8B-B14F-4D97-AF65-F5344CB8AC3E}">
        <p14:creationId xmlns:p14="http://schemas.microsoft.com/office/powerpoint/2010/main" val="260339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5562600"/>
            <a:ext cx="8869680" cy="1077218"/>
          </a:xfrm>
          <a:prstGeom prst="rect">
            <a:avLst/>
          </a:prstGeom>
          <a:noFill/>
        </p:spPr>
        <p:txBody>
          <a:bodyPr wrap="square" rtlCol="0">
            <a:spAutoFit/>
          </a:bodyPr>
          <a:lstStyle/>
          <a:p>
            <a:r>
              <a:rPr lang="en-US" sz="1600" dirty="0" smtClean="0"/>
              <a:t>We are going to specify the composition of this </a:t>
            </a:r>
            <a:r>
              <a:rPr lang="en-US" sz="1600" dirty="0" err="1" smtClean="0"/>
              <a:t>feedstream</a:t>
            </a:r>
            <a:r>
              <a:rPr lang="en-US" sz="1600" dirty="0" smtClean="0"/>
              <a:t>. With a specified composition, if the mixture is a single phase, we can also choose T and P to completely specify the thermodynamic properties. If it forms two phases, we can only specify T or P, not both. We will see how HYSYS handles this shortly. Click on “Composition” in the left window first.</a:t>
            </a:r>
            <a:endParaRPr lang="en-US" sz="1600" dirty="0"/>
          </a:p>
        </p:txBody>
      </p:sp>
      <p:pic>
        <p:nvPicPr>
          <p:cNvPr id="2" name="Picture 1"/>
          <p:cNvPicPr>
            <a:picLocks noChangeAspect="1"/>
          </p:cNvPicPr>
          <p:nvPr/>
        </p:nvPicPr>
        <p:blipFill>
          <a:blip r:embed="rId2"/>
          <a:stretch>
            <a:fillRect/>
          </a:stretch>
        </p:blipFill>
        <p:spPr>
          <a:xfrm>
            <a:off x="1059180" y="152400"/>
            <a:ext cx="6934200" cy="5314059"/>
          </a:xfrm>
          <a:prstGeom prst="rect">
            <a:avLst/>
          </a:prstGeom>
        </p:spPr>
      </p:pic>
      <p:pic>
        <p:nvPicPr>
          <p:cNvPr id="5" name="Picture 4"/>
          <p:cNvPicPr>
            <a:picLocks noChangeAspect="1"/>
          </p:cNvPicPr>
          <p:nvPr/>
        </p:nvPicPr>
        <p:blipFill>
          <a:blip r:embed="rId3"/>
          <a:stretch>
            <a:fillRect/>
          </a:stretch>
        </p:blipFill>
        <p:spPr>
          <a:xfrm rot="20394002" flipV="1">
            <a:off x="1320097" y="1938455"/>
            <a:ext cx="1143000" cy="346304"/>
          </a:xfrm>
          <a:prstGeom prst="rect">
            <a:avLst/>
          </a:prstGeom>
        </p:spPr>
      </p:pic>
    </p:spTree>
    <p:extLst>
      <p:ext uri="{BB962C8B-B14F-4D97-AF65-F5344CB8AC3E}">
        <p14:creationId xmlns:p14="http://schemas.microsoft.com/office/powerpoint/2010/main" val="3972682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22170</TotalTime>
  <Words>1893</Words>
  <Application>Microsoft Office PowerPoint</Application>
  <PresentationFormat>On-screen Show (4:3)</PresentationFormat>
  <Paragraphs>38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Exercises</vt:lpstr>
    </vt:vector>
  </TitlesOfParts>
  <Company>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geoffrey-price</dc:creator>
  <cp:lastModifiedBy>Price, Geoffrey</cp:lastModifiedBy>
  <cp:revision>91</cp:revision>
  <dcterms:created xsi:type="dcterms:W3CDTF">2011-04-04T16:19:00Z</dcterms:created>
  <dcterms:modified xsi:type="dcterms:W3CDTF">2018-09-07T20:29:50Z</dcterms:modified>
</cp:coreProperties>
</file>